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8.xml" ContentType="application/vnd.openxmlformats-officedocument.themeOverride+xml"/>
  <Override PartName="/ppt/charts/chart18.xml" ContentType="application/vnd.openxmlformats-officedocument.drawingml.chart+xml"/>
  <Override PartName="/ppt/theme/themeOverride9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10.xml" ContentType="application/vnd.openxmlformats-officedocument.themeOverride+xml"/>
  <Override PartName="/ppt/charts/chart22.xml" ContentType="application/vnd.openxmlformats-officedocument.drawingml.chart+xml"/>
  <Override PartName="/ppt/theme/themeOverride11.xml" ContentType="application/vnd.openxmlformats-officedocument.themeOverride+xml"/>
  <Override PartName="/ppt/charts/chart23.xml" ContentType="application/vnd.openxmlformats-officedocument.drawingml.chart+xml"/>
  <Override PartName="/ppt/theme/themeOverride12.xml" ContentType="application/vnd.openxmlformats-officedocument.themeOverride+xml"/>
  <Override PartName="/ppt/charts/chart24.xml" ContentType="application/vnd.openxmlformats-officedocument.drawingml.chart+xml"/>
  <Override PartName="/ppt/theme/themeOverride13.xml" ContentType="application/vnd.openxmlformats-officedocument.themeOverride+xml"/>
  <Override PartName="/ppt/charts/chart25.xml" ContentType="application/vnd.openxmlformats-officedocument.drawingml.chart+xml"/>
  <Override PartName="/ppt/theme/themeOverride14.xml" ContentType="application/vnd.openxmlformats-officedocument.themeOverride+xml"/>
  <Override PartName="/ppt/charts/chart26.xml" ContentType="application/vnd.openxmlformats-officedocument.drawingml.chart+xml"/>
  <Override PartName="/ppt/theme/themeOverride15.xml" ContentType="application/vnd.openxmlformats-officedocument.themeOverride+xml"/>
  <Override PartName="/ppt/charts/chart27.xml" ContentType="application/vnd.openxmlformats-officedocument.drawingml.chart+xml"/>
  <Override PartName="/ppt/theme/themeOverride16.xml" ContentType="application/vnd.openxmlformats-officedocument.themeOverride+xml"/>
  <Override PartName="/ppt/charts/chart28.xml" ContentType="application/vnd.openxmlformats-officedocument.drawingml.chart+xml"/>
  <Override PartName="/ppt/theme/themeOverride17.xml" ContentType="application/vnd.openxmlformats-officedocument.themeOverride+xml"/>
  <Override PartName="/ppt/charts/chart29.xml" ContentType="application/vnd.openxmlformats-officedocument.drawingml.chart+xml"/>
  <Override PartName="/ppt/theme/themeOverride18.xml" ContentType="application/vnd.openxmlformats-officedocument.themeOverride+xml"/>
  <Override PartName="/ppt/charts/chart30.xml" ContentType="application/vnd.openxmlformats-officedocument.drawingml.chart+xml"/>
  <Override PartName="/ppt/theme/themeOverride19.xml" ContentType="application/vnd.openxmlformats-officedocument.themeOverride+xml"/>
  <Override PartName="/ppt/charts/chart31.xml" ContentType="application/vnd.openxmlformats-officedocument.drawingml.chart+xml"/>
  <Override PartName="/ppt/theme/themeOverride20.xml" ContentType="application/vnd.openxmlformats-officedocument.themeOverride+xml"/>
  <Override PartName="/ppt/charts/chart32.xml" ContentType="application/vnd.openxmlformats-officedocument.drawingml.chart+xml"/>
  <Override PartName="/ppt/theme/themeOverride21.xml" ContentType="application/vnd.openxmlformats-officedocument.themeOverride+xml"/>
  <Override PartName="/ppt/charts/chart33.xml" ContentType="application/vnd.openxmlformats-officedocument.drawingml.chart+xml"/>
  <Override PartName="/ppt/theme/themeOverride22.xml" ContentType="application/vnd.openxmlformats-officedocument.themeOverr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theme/themeOverride23.xml" ContentType="application/vnd.openxmlformats-officedocument.themeOverr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theme/themeOverride24.xml" ContentType="application/vnd.openxmlformats-officedocument.themeOverr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15"/>
  </p:notesMasterIdLst>
  <p:sldIdLst>
    <p:sldId id="256" r:id="rId2"/>
    <p:sldId id="257" r:id="rId3"/>
    <p:sldId id="258" r:id="rId4"/>
    <p:sldId id="259" r:id="rId5"/>
    <p:sldId id="260" r:id="rId6"/>
    <p:sldId id="262" r:id="rId7"/>
    <p:sldId id="481" r:id="rId8"/>
    <p:sldId id="324" r:id="rId9"/>
    <p:sldId id="263" r:id="rId10"/>
    <p:sldId id="264" r:id="rId11"/>
    <p:sldId id="496" r:id="rId12"/>
    <p:sldId id="497" r:id="rId13"/>
    <p:sldId id="498" r:id="rId14"/>
    <p:sldId id="328" r:id="rId15"/>
    <p:sldId id="466" r:id="rId16"/>
    <p:sldId id="326" r:id="rId17"/>
    <p:sldId id="501" r:id="rId18"/>
    <p:sldId id="349" r:id="rId19"/>
    <p:sldId id="438" r:id="rId20"/>
    <p:sldId id="272" r:id="rId21"/>
    <p:sldId id="273" r:id="rId22"/>
    <p:sldId id="351" r:id="rId23"/>
    <p:sldId id="275" r:id="rId24"/>
    <p:sldId id="276" r:id="rId25"/>
    <p:sldId id="354" r:id="rId26"/>
    <p:sldId id="442" r:id="rId27"/>
    <p:sldId id="443" r:id="rId28"/>
    <p:sldId id="357" r:id="rId29"/>
    <p:sldId id="444" r:id="rId30"/>
    <p:sldId id="278" r:id="rId31"/>
    <p:sldId id="279" r:id="rId32"/>
    <p:sldId id="449" r:id="rId33"/>
    <p:sldId id="450" r:id="rId34"/>
    <p:sldId id="451" r:id="rId35"/>
    <p:sldId id="452" r:id="rId36"/>
    <p:sldId id="453" r:id="rId37"/>
    <p:sldId id="455" r:id="rId38"/>
    <p:sldId id="281" r:id="rId39"/>
    <p:sldId id="282" r:id="rId40"/>
    <p:sldId id="483" r:id="rId41"/>
    <p:sldId id="484" r:id="rId42"/>
    <p:sldId id="485" r:id="rId43"/>
    <p:sldId id="285" r:id="rId44"/>
    <p:sldId id="283" r:id="rId45"/>
    <p:sldId id="366" r:id="rId46"/>
    <p:sldId id="367" r:id="rId47"/>
    <p:sldId id="368" r:id="rId48"/>
    <p:sldId id="448" r:id="rId49"/>
    <p:sldId id="447" r:id="rId50"/>
    <p:sldId id="287" r:id="rId51"/>
    <p:sldId id="288" r:id="rId52"/>
    <p:sldId id="446" r:id="rId53"/>
    <p:sldId id="414" r:id="rId54"/>
    <p:sldId id="417" r:id="rId55"/>
    <p:sldId id="420" r:id="rId56"/>
    <p:sldId id="423" r:id="rId57"/>
    <p:sldId id="482" r:id="rId58"/>
    <p:sldId id="429" r:id="rId59"/>
    <p:sldId id="432" r:id="rId60"/>
    <p:sldId id="290" r:id="rId61"/>
    <p:sldId id="502" r:id="rId62"/>
    <p:sldId id="503" r:id="rId63"/>
    <p:sldId id="369" r:id="rId64"/>
    <p:sldId id="289" r:id="rId65"/>
    <p:sldId id="370" r:id="rId66"/>
    <p:sldId id="371" r:id="rId67"/>
    <p:sldId id="372" r:id="rId68"/>
    <p:sldId id="293" r:id="rId69"/>
    <p:sldId id="373" r:id="rId70"/>
    <p:sldId id="374" r:id="rId71"/>
    <p:sldId id="375" r:id="rId72"/>
    <p:sldId id="376" r:id="rId73"/>
    <p:sldId id="377" r:id="rId74"/>
    <p:sldId id="296" r:id="rId75"/>
    <p:sldId id="378" r:id="rId76"/>
    <p:sldId id="379" r:id="rId77"/>
    <p:sldId id="380" r:id="rId78"/>
    <p:sldId id="381" r:id="rId79"/>
    <p:sldId id="382" r:id="rId80"/>
    <p:sldId id="299" r:id="rId81"/>
    <p:sldId id="383" r:id="rId82"/>
    <p:sldId id="384" r:id="rId83"/>
    <p:sldId id="385" r:id="rId84"/>
    <p:sldId id="386" r:id="rId85"/>
    <p:sldId id="387" r:id="rId86"/>
    <p:sldId id="300" r:id="rId87"/>
    <p:sldId id="388" r:id="rId88"/>
    <p:sldId id="389" r:id="rId89"/>
    <p:sldId id="390" r:id="rId90"/>
    <p:sldId id="391" r:id="rId91"/>
    <p:sldId id="392" r:id="rId92"/>
    <p:sldId id="305" r:id="rId93"/>
    <p:sldId id="393" r:id="rId94"/>
    <p:sldId id="394" r:id="rId95"/>
    <p:sldId id="395" r:id="rId96"/>
    <p:sldId id="396" r:id="rId97"/>
    <p:sldId id="397" r:id="rId98"/>
    <p:sldId id="435" r:id="rId99"/>
    <p:sldId id="436" r:id="rId100"/>
    <p:sldId id="437" r:id="rId101"/>
    <p:sldId id="495" r:id="rId102"/>
    <p:sldId id="312" r:id="rId103"/>
    <p:sldId id="313" r:id="rId104"/>
    <p:sldId id="500" r:id="rId105"/>
    <p:sldId id="315" r:id="rId106"/>
    <p:sldId id="316" r:id="rId107"/>
    <p:sldId id="433" r:id="rId108"/>
    <p:sldId id="487" r:id="rId109"/>
    <p:sldId id="488" r:id="rId110"/>
    <p:sldId id="468" r:id="rId111"/>
    <p:sldId id="467" r:id="rId112"/>
    <p:sldId id="469" r:id="rId113"/>
    <p:sldId id="504" r:id="rId114"/>
  </p:sldIdLst>
  <p:sldSz cx="9144000" cy="6858000" type="screen4x3"/>
  <p:notesSz cx="6864350" cy="99964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3B"/>
    <a:srgbClr val="59A567"/>
    <a:srgbClr val="B84542"/>
    <a:srgbClr val="7F7F7F"/>
    <a:srgbClr val="C5615F"/>
    <a:srgbClr val="595959"/>
    <a:srgbClr val="00863D"/>
    <a:srgbClr val="00B451"/>
    <a:srgbClr val="000099"/>
    <a:srgbClr val="1A3FF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7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7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8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9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1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1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1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1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1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1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2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2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22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23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24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30-4238-BCC2-08EE2B9627A3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30-4238-BCC2-08EE2B962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SEBRAE</c:v>
                </c:pt>
                <c:pt idx="1">
                  <c:v>Outra instituição/empresa</c:v>
                </c:pt>
                <c:pt idx="2">
                  <c:v>Não lembra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0.29097521991565056</c:v>
                </c:pt>
                <c:pt idx="1">
                  <c:v>0.108</c:v>
                </c:pt>
                <c:pt idx="2">
                  <c:v>0.60099999999999998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30-4238-BCC2-08EE2B9627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0.0%</c:formatCode>
                <c:ptCount val="2"/>
                <c:pt idx="0">
                  <c:v>0.95499999999999996</c:v>
                </c:pt>
                <c:pt idx="1">
                  <c:v>4.4999999999999998E-2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D1-4C90-B944-0A0233074160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Plan1!$C$2:$C$3</c:f>
              <c:numCache>
                <c:formatCode>0.0%</c:formatCode>
                <c:ptCount val="2"/>
                <c:pt idx="0">
                  <c:v>0.89</c:v>
                </c:pt>
                <c:pt idx="1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D1-4C90-B944-0A02330741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09184256"/>
        <c:axId val="309186216"/>
      </c:barChart>
      <c:catAx>
        <c:axId val="309184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 i="0"/>
            </a:pPr>
            <a:endParaRPr lang="pt-BR"/>
          </a:p>
        </c:txPr>
        <c:crossAx val="309186216"/>
        <c:crosses val="autoZero"/>
        <c:auto val="1"/>
        <c:lblAlgn val="ctr"/>
        <c:lblOffset val="100"/>
        <c:noMultiLvlLbl val="0"/>
      </c:catAx>
      <c:valAx>
        <c:axId val="30918621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091842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1B-4867-831C-3E8A8D131BA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1B-4867-831C-3E8A8D131BA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1B-4867-831C-3E8A8D131BAE}"/>
              </c:ext>
            </c:extLst>
          </c:dPt>
          <c:dLbls>
            <c:dLbl>
              <c:idx val="0"/>
              <c:layout>
                <c:manualLayout>
                  <c:x val="0.1441026533114254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1B-4867-831C-3E8A8D131B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214576060749585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1B-4867-831C-3E8A8D131B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802473701752437"/>
                  <c:y val="1.757282430981926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1B-4867-831C-3E8A8D131B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Não sabe</c:v>
                </c:pt>
                <c:pt idx="1">
                  <c:v>Não</c:v>
                </c:pt>
                <c:pt idx="2">
                  <c:v>Sim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0.128</c:v>
                </c:pt>
                <c:pt idx="1">
                  <c:v>0.32500000000000001</c:v>
                </c:pt>
                <c:pt idx="2">
                  <c:v>0.54700000000000004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51B-4867-831C-3E8A8D131B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09182688"/>
        <c:axId val="309181120"/>
      </c:barChart>
      <c:catAx>
        <c:axId val="3091826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309181120"/>
        <c:crosses val="autoZero"/>
        <c:auto val="1"/>
        <c:lblAlgn val="ctr"/>
        <c:lblOffset val="100"/>
        <c:noMultiLvlLbl val="0"/>
      </c:catAx>
      <c:valAx>
        <c:axId val="309181120"/>
        <c:scaling>
          <c:orientation val="minMax"/>
          <c:max val="1"/>
          <c:min val="0"/>
        </c:scaling>
        <c:delete val="1"/>
        <c:axPos val="b"/>
        <c:numFmt formatCode="0.0%" sourceLinked="1"/>
        <c:majorTickMark val="out"/>
        <c:minorTickMark val="none"/>
        <c:tickLblPos val="nextTo"/>
        <c:crossAx val="309182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B2-427B-A170-7B8360F6D73E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B2-427B-A170-7B8360F6D73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B2-427B-A170-7B8360F6D73E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B2-427B-A170-7B8360F6D73E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7B2-427B-A170-7B8360F6D73E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7B2-427B-A170-7B8360F6D73E}"/>
              </c:ext>
            </c:extLst>
          </c:dPt>
          <c:dLbls>
            <c:dLbl>
              <c:idx val="0"/>
              <c:layout>
                <c:manualLayout>
                  <c:x val="0.17686787281571889"/>
                  <c:y val="-3.094198110541323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7B2-427B-A170-7B8360F6D7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686787281571889"/>
                  <c:y val="-6.188396221082647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7B2-427B-A170-7B8360F6D7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529314699160412"/>
                  <c:y val="-6.188396221082647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7B2-427B-A170-7B8360F6D7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6727109686225339"/>
                  <c:y val="-9.28259433162397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7B2-427B-A170-7B8360F6D7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1136341993746727"/>
                  <c:y val="-3.09444174818782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7B2-427B-A170-7B8360F6D7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4443266224387777"/>
                  <c:y val="-6.188396221082647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7B2-427B-A170-7B8360F6D7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Pelas redes sociais (facebook, twitter,etc)</c:v>
                </c:pt>
                <c:pt idx="1">
                  <c:v>Por meio de empresas, instituições</c:v>
                </c:pt>
                <c:pt idx="2">
                  <c:v>Por meio de eventos</c:v>
                </c:pt>
                <c:pt idx="3">
                  <c:v>Por meio de familiares, amigos ou conhecidos</c:v>
                </c:pt>
                <c:pt idx="4">
                  <c:v>Por notícias ou matérias na imprensa</c:v>
                </c:pt>
                <c:pt idx="5">
                  <c:v>Por propaganda (em TV, jornal, rádio, outdoor, sites na internet, etc)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0.44700000000000001</c:v>
                </c:pt>
                <c:pt idx="1">
                  <c:v>0.45300000000000001</c:v>
                </c:pt>
                <c:pt idx="2">
                  <c:v>0.47499999999999998</c:v>
                </c:pt>
                <c:pt idx="3">
                  <c:v>0.54700000000000004</c:v>
                </c:pt>
                <c:pt idx="4">
                  <c:v>0.71899999999999997</c:v>
                </c:pt>
                <c:pt idx="5">
                  <c:v>0.879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7B2-427B-A170-7B8360F6D7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49210872"/>
        <c:axId val="349206168"/>
      </c:barChart>
      <c:catAx>
        <c:axId val="3492108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349206168"/>
        <c:crosses val="autoZero"/>
        <c:auto val="1"/>
        <c:lblAlgn val="ctr"/>
        <c:lblOffset val="100"/>
        <c:noMultiLvlLbl val="0"/>
      </c:catAx>
      <c:valAx>
        <c:axId val="349206168"/>
        <c:scaling>
          <c:orientation val="minMax"/>
          <c:max val="1"/>
          <c:min val="0"/>
        </c:scaling>
        <c:delete val="1"/>
        <c:axPos val="b"/>
        <c:numFmt formatCode="0.0%" sourceLinked="1"/>
        <c:majorTickMark val="out"/>
        <c:minorTickMark val="none"/>
        <c:tickLblPos val="nextTo"/>
        <c:crossAx val="349210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rgbClr val="66923E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E30-4607-A9DB-DAA19EE7798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E30-4607-A9DB-DAA19EE7798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E30-4607-A9DB-DAA19EE7798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E30-4607-A9DB-DAA19EE7798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E30-4607-A9DB-DAA19EE7798D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E30-4607-A9DB-DAA19EE779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Orientação para quem quer abrir um negócio próprio</c:v>
                </c:pt>
                <c:pt idx="1">
                  <c:v>Cursos e palestras presenciais </c:v>
                </c:pt>
                <c:pt idx="2">
                  <c:v>Consultorias na empresa</c:v>
                </c:pt>
                <c:pt idx="3">
                  <c:v>Cursos e palestras à distância (on line)</c:v>
                </c:pt>
                <c:pt idx="4">
                  <c:v>Empréstimo ou financiamento para empresários</c:v>
                </c:pt>
                <c:pt idx="5">
                  <c:v>Articulação política em prol dos empresários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0.93515682475629636</c:v>
                </c:pt>
                <c:pt idx="1">
                  <c:v>0.90332036826311335</c:v>
                </c:pt>
                <c:pt idx="2">
                  <c:v>0.81267964955791472</c:v>
                </c:pt>
                <c:pt idx="3">
                  <c:v>0.71058816159496996</c:v>
                </c:pt>
                <c:pt idx="4">
                  <c:v>0.38887219264800221</c:v>
                </c:pt>
                <c:pt idx="5">
                  <c:v>0.30917187748166625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E30-4607-A9DB-DAA19EE7798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concorda</c:v>
                </c:pt>
              </c:strCache>
            </c:strRef>
          </c:tx>
          <c:spPr>
            <a:solidFill>
              <a:srgbClr val="B845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Orientação para quem quer abrir um negócio próprio</c:v>
                </c:pt>
                <c:pt idx="1">
                  <c:v>Cursos e palestras presenciais </c:v>
                </c:pt>
                <c:pt idx="2">
                  <c:v>Consultorias na empresa</c:v>
                </c:pt>
                <c:pt idx="3">
                  <c:v>Cursos e palestras à distância (on line)</c:v>
                </c:pt>
                <c:pt idx="4">
                  <c:v>Empréstimo ou financiamento para empresários</c:v>
                </c:pt>
                <c:pt idx="5">
                  <c:v>Articulação política em prol dos empresários</c:v>
                </c:pt>
              </c:strCache>
            </c:strRef>
          </c:cat>
          <c:val>
            <c:numRef>
              <c:f>Plan1!$C$2:$C$7</c:f>
              <c:numCache>
                <c:formatCode>0.0%</c:formatCode>
                <c:ptCount val="6"/>
                <c:pt idx="0">
                  <c:v>1.9779538303958347E-2</c:v>
                </c:pt>
                <c:pt idx="1">
                  <c:v>2.5446298212311515E-2</c:v>
                </c:pt>
                <c:pt idx="2">
                  <c:v>4.3585204543929452E-2</c:v>
                </c:pt>
                <c:pt idx="3">
                  <c:v>7.8043729397979447E-2</c:v>
                </c:pt>
                <c:pt idx="4">
                  <c:v>0.33302374604911777</c:v>
                </c:pt>
                <c:pt idx="5">
                  <c:v>0.36449542365948545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E30-4607-A9DB-DAA19EE7798D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7,2%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E30-4607-A9DB-DAA19EE779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14,3%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E30-4607-A9DB-DAA19EE779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7354738362405226E-3"/>
                  <c:y val="1.237679244216529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32,7%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E30-4607-A9DB-DAA19EE779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Orientação para quem quer abrir um negócio próprio</c:v>
                </c:pt>
                <c:pt idx="1">
                  <c:v>Cursos e palestras presenciais </c:v>
                </c:pt>
                <c:pt idx="2">
                  <c:v>Consultorias na empresa</c:v>
                </c:pt>
                <c:pt idx="3">
                  <c:v>Cursos e palestras à distância (on line)</c:v>
                </c:pt>
                <c:pt idx="4">
                  <c:v>Empréstimo ou financiamento para empresários</c:v>
                </c:pt>
                <c:pt idx="5">
                  <c:v>Articulação política em prol dos empresários</c:v>
                </c:pt>
              </c:strCache>
            </c:strRef>
          </c:cat>
          <c:val>
            <c:numRef>
              <c:f>Plan1!$D$2:$D$7</c:f>
              <c:numCache>
                <c:formatCode>0.0%</c:formatCode>
                <c:ptCount val="6"/>
                <c:pt idx="0">
                  <c:v>4.5063636939745341E-2</c:v>
                </c:pt>
                <c:pt idx="1">
                  <c:v>7.1233333524575088E-2</c:v>
                </c:pt>
                <c:pt idx="2">
                  <c:v>0.14373514589815592</c:v>
                </c:pt>
                <c:pt idx="3">
                  <c:v>0.21136810900705061</c:v>
                </c:pt>
                <c:pt idx="4">
                  <c:v>0.27810406130288007</c:v>
                </c:pt>
                <c:pt idx="5">
                  <c:v>0.32633269885884819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E30-4607-A9DB-DAA19EE779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9183472"/>
        <c:axId val="309183864"/>
      </c:barChart>
      <c:catAx>
        <c:axId val="30918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pt-BR"/>
          </a:p>
        </c:txPr>
        <c:crossAx val="309183864"/>
        <c:crosses val="autoZero"/>
        <c:auto val="1"/>
        <c:lblAlgn val="ctr"/>
        <c:lblOffset val="100"/>
        <c:noMultiLvlLbl val="0"/>
      </c:catAx>
      <c:valAx>
        <c:axId val="30918386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091834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779543766300489E-2"/>
          <c:y val="4.6545438933383289E-2"/>
          <c:w val="0.96734643122438491"/>
          <c:h val="0.87352254797939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6D-43CA-B71F-85019EFDD3A6}"/>
              </c:ext>
            </c:extLst>
          </c:dPt>
          <c:dPt>
            <c:idx val="1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6D-43CA-B71F-85019EFDD3A6}"/>
              </c:ext>
            </c:extLst>
          </c:dPt>
          <c:dPt>
            <c:idx val="2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6D-43CA-B71F-85019EFDD3A6}"/>
              </c:ext>
            </c:extLst>
          </c:dPt>
          <c:dPt>
            <c:idx val="3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6D-43CA-B71F-85019EFDD3A6}"/>
              </c:ext>
            </c:extLst>
          </c:dPt>
          <c:dPt>
            <c:idx val="4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6D-43CA-B71F-85019EFDD3A6}"/>
              </c:ext>
            </c:extLst>
          </c:dPt>
          <c:dPt>
            <c:idx val="5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46D-43CA-B71F-85019EFDD3A6}"/>
              </c:ext>
            </c:extLst>
          </c:dPt>
          <c:dPt>
            <c:idx val="6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46D-43CA-B71F-85019EFDD3A6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46D-43CA-B71F-85019EFDD3A6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46D-43CA-B71F-85019EFDD3A6}"/>
              </c:ext>
            </c:extLst>
          </c:dPt>
          <c:dPt>
            <c:idx val="9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46D-43CA-B71F-85019EFDD3A6}"/>
              </c:ext>
            </c:extLst>
          </c:dPt>
          <c:dPt>
            <c:idx val="1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46D-43CA-B71F-85019EFDD3A6}"/>
              </c:ext>
            </c:extLst>
          </c:dPt>
          <c:dPt>
            <c:idx val="11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46D-43CA-B71F-85019EFDD3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Plan1!$A$2:$A$13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NS/NR</c:v>
                </c:pt>
              </c:strCache>
            </c:strRef>
          </c:cat>
          <c:val>
            <c:numRef>
              <c:f>Plan1!$B$2:$B$13</c:f>
              <c:numCache>
                <c:formatCode>0.0%</c:formatCode>
                <c:ptCount val="12"/>
                <c:pt idx="0">
                  <c:v>4.6852792189863331E-3</c:v>
                </c:pt>
                <c:pt idx="1">
                  <c:v>1.8551090346604446E-3</c:v>
                </c:pt>
                <c:pt idx="2">
                  <c:v>2.3903750139801696E-3</c:v>
                </c:pt>
                <c:pt idx="3">
                  <c:v>3.1781081666969525E-3</c:v>
                </c:pt>
                <c:pt idx="4">
                  <c:v>5.7544905527112007E-3</c:v>
                </c:pt>
                <c:pt idx="5">
                  <c:v>3.840798980787568E-2</c:v>
                </c:pt>
                <c:pt idx="6">
                  <c:v>2.8315821782404701E-2</c:v>
                </c:pt>
                <c:pt idx="7">
                  <c:v>9.0564191061397639E-2</c:v>
                </c:pt>
                <c:pt idx="8">
                  <c:v>0.27470488121959202</c:v>
                </c:pt>
                <c:pt idx="9">
                  <c:v>0.19748851168324177</c:v>
                </c:pt>
                <c:pt idx="10">
                  <c:v>0.31394918033482944</c:v>
                </c:pt>
                <c:pt idx="11">
                  <c:v>3.8706062123623645E-2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C46D-43CA-B71F-85019EFDD3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9206560"/>
        <c:axId val="349206952"/>
      </c:barChart>
      <c:catAx>
        <c:axId val="34920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349206952"/>
        <c:crosses val="autoZero"/>
        <c:auto val="1"/>
        <c:lblAlgn val="ctr"/>
        <c:lblOffset val="100"/>
        <c:noMultiLvlLbl val="0"/>
      </c:catAx>
      <c:valAx>
        <c:axId val="349206952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4920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Notas Baixas (0-6) </c:v>
                </c:pt>
                <c:pt idx="1">
                  <c:v>Notas Médias (7-8)</c:v>
                </c:pt>
                <c:pt idx="2">
                  <c:v>Notas Altas (9-10)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4.2000000000000003E-2</c:v>
                </c:pt>
                <c:pt idx="1">
                  <c:v>0.33100000000000002</c:v>
                </c:pt>
                <c:pt idx="2">
                  <c:v>0.627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02-45F0-81C7-0891C429B81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E68422"/>
            </a:solidFill>
            <a:ln>
              <a:solidFill>
                <a:srgbClr val="E6842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Notas Baixas (0-6) </c:v>
                </c:pt>
                <c:pt idx="1">
                  <c:v>Notas Médias (7-8)</c:v>
                </c:pt>
                <c:pt idx="2">
                  <c:v>Notas Altas (9-10)</c:v>
                </c:pt>
              </c:strCache>
            </c:strRef>
          </c:cat>
          <c:val>
            <c:numRef>
              <c:f>Plan1!$C$2:$C$4</c:f>
              <c:numCache>
                <c:formatCode>0.0%</c:formatCode>
                <c:ptCount val="3"/>
                <c:pt idx="0">
                  <c:v>8.7993037555380446E-2</c:v>
                </c:pt>
                <c:pt idx="1">
                  <c:v>0.37997646493841164</c:v>
                </c:pt>
                <c:pt idx="2">
                  <c:v>0.5320304975062079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02-45F0-81C7-0891C429B8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99482944"/>
        <c:axId val="399483336"/>
      </c:barChart>
      <c:catAx>
        <c:axId val="399482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399483336"/>
        <c:crosses val="autoZero"/>
        <c:auto val="1"/>
        <c:lblAlgn val="ctr"/>
        <c:lblOffset val="100"/>
        <c:noMultiLvlLbl val="0"/>
      </c:catAx>
      <c:valAx>
        <c:axId val="3994833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994829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8C-4914-9CBE-1E355823AEF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8C-4914-9CBE-1E355823AEF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08C-4914-9CBE-1E355823AEF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08C-4914-9CBE-1E355823AEF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08C-4914-9CBE-1E355823AEF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08C-4914-9CBE-1E355823AEF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08C-4914-9CBE-1E355823AEF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08C-4914-9CBE-1E355823AEF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08C-4914-9CBE-1E355823AEF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08C-4914-9CBE-1E355823AEF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08C-4914-9CBE-1E355823AEF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08C-4914-9CBE-1E355823AEF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08C-4914-9CBE-1E355823AEF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608C-4914-9CBE-1E355823AEF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608C-4914-9CBE-1E355823AEF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608C-4914-9CBE-1E355823AEF4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608C-4914-9CBE-1E355823AEF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608C-4914-9CBE-1E355823AEF4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608C-4914-9CBE-1E355823AEF4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608C-4914-9CBE-1E355823AEF4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608C-4914-9CBE-1E355823AEF4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608C-4914-9CBE-1E355823AEF4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608C-4914-9CBE-1E355823AEF4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608C-4914-9CBE-1E355823AEF4}"/>
              </c:ext>
            </c:extLst>
          </c:dPt>
          <c:dPt>
            <c:idx val="24"/>
            <c:invertIfNegative val="0"/>
            <c:bubble3D val="0"/>
            <c:spPr>
              <a:solidFill>
                <a:srgbClr val="7F7F7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608C-4914-9CBE-1E355823AEF4}"/>
              </c:ext>
            </c:extLst>
          </c:dPt>
          <c:dPt>
            <c:idx val="25"/>
            <c:invertIfNegative val="0"/>
            <c:bubble3D val="0"/>
            <c:spPr>
              <a:solidFill>
                <a:srgbClr val="7F7F7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608C-4914-9CBE-1E355823AEF4}"/>
              </c:ext>
            </c:extLst>
          </c:dPt>
          <c:dPt>
            <c:idx val="26"/>
            <c:invertIfNegative val="0"/>
            <c:bubble3D val="0"/>
            <c:spPr>
              <a:solidFill>
                <a:srgbClr val="7F7F7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608C-4914-9CBE-1E355823AEF4}"/>
              </c:ext>
            </c:extLst>
          </c:dPt>
          <c:dPt>
            <c:idx val="27"/>
            <c:invertIfNegative val="0"/>
            <c:bubble3D val="0"/>
            <c:spPr>
              <a:solidFill>
                <a:schemeClr val="tx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608C-4914-9CBE-1E355823AE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Plan1!$A$2:$A$29</c:f>
              <c:strCache>
                <c:ptCount val="28"/>
                <c:pt idx="0">
                  <c:v>DF</c:v>
                </c:pt>
                <c:pt idx="1">
                  <c:v>GO</c:v>
                </c:pt>
                <c:pt idx="2">
                  <c:v>MS</c:v>
                </c:pt>
                <c:pt idx="3">
                  <c:v>MT</c:v>
                </c:pt>
                <c:pt idx="4">
                  <c:v>AL </c:v>
                </c:pt>
                <c:pt idx="5">
                  <c:v>BA</c:v>
                </c:pt>
                <c:pt idx="6">
                  <c:v>CE</c:v>
                </c:pt>
                <c:pt idx="7">
                  <c:v>MA</c:v>
                </c:pt>
                <c:pt idx="8">
                  <c:v>PB</c:v>
                </c:pt>
                <c:pt idx="9">
                  <c:v>PE</c:v>
                </c:pt>
                <c:pt idx="10">
                  <c:v>PI</c:v>
                </c:pt>
                <c:pt idx="11">
                  <c:v>RN</c:v>
                </c:pt>
                <c:pt idx="12">
                  <c:v>SE</c:v>
                </c:pt>
                <c:pt idx="13">
                  <c:v>AC</c:v>
                </c:pt>
                <c:pt idx="14">
                  <c:v>AM</c:v>
                </c:pt>
                <c:pt idx="15">
                  <c:v>AP</c:v>
                </c:pt>
                <c:pt idx="16">
                  <c:v>PA</c:v>
                </c:pt>
                <c:pt idx="17">
                  <c:v>RO</c:v>
                </c:pt>
                <c:pt idx="18">
                  <c:v>RR</c:v>
                </c:pt>
                <c:pt idx="19">
                  <c:v>TO</c:v>
                </c:pt>
                <c:pt idx="20">
                  <c:v>ES</c:v>
                </c:pt>
                <c:pt idx="21">
                  <c:v>MG</c:v>
                </c:pt>
                <c:pt idx="22">
                  <c:v>RJ</c:v>
                </c:pt>
                <c:pt idx="23">
                  <c:v>SP</c:v>
                </c:pt>
                <c:pt idx="24">
                  <c:v>PR</c:v>
                </c:pt>
                <c:pt idx="25">
                  <c:v>RS</c:v>
                </c:pt>
                <c:pt idx="26">
                  <c:v>SC</c:v>
                </c:pt>
                <c:pt idx="27">
                  <c:v>Nacional</c:v>
                </c:pt>
              </c:strCache>
            </c:strRef>
          </c:cat>
          <c:val>
            <c:numRef>
              <c:f>Plan1!$B$2:$B$29</c:f>
              <c:numCache>
                <c:formatCode>0.0</c:formatCode>
                <c:ptCount val="28"/>
                <c:pt idx="0">
                  <c:v>8.3699999999999992</c:v>
                </c:pt>
                <c:pt idx="1">
                  <c:v>8.4600000000000009</c:v>
                </c:pt>
                <c:pt idx="2">
                  <c:v>8.5299999999999994</c:v>
                </c:pt>
                <c:pt idx="3">
                  <c:v>8.48</c:v>
                </c:pt>
                <c:pt idx="4">
                  <c:v>8.67</c:v>
                </c:pt>
                <c:pt idx="5">
                  <c:v>8.58</c:v>
                </c:pt>
                <c:pt idx="6">
                  <c:v>8.6300000000000008</c:v>
                </c:pt>
                <c:pt idx="7">
                  <c:v>8.75</c:v>
                </c:pt>
                <c:pt idx="8">
                  <c:v>8.7100000000000009</c:v>
                </c:pt>
                <c:pt idx="9">
                  <c:v>8.5</c:v>
                </c:pt>
                <c:pt idx="10">
                  <c:v>8.69</c:v>
                </c:pt>
                <c:pt idx="11">
                  <c:v>8.69</c:v>
                </c:pt>
                <c:pt idx="12">
                  <c:v>8.5500000000000007</c:v>
                </c:pt>
                <c:pt idx="13">
                  <c:v>8.68</c:v>
                </c:pt>
                <c:pt idx="14">
                  <c:v>8.5399999999999991</c:v>
                </c:pt>
                <c:pt idx="15">
                  <c:v>8.6300000000000008</c:v>
                </c:pt>
                <c:pt idx="16">
                  <c:v>8.49</c:v>
                </c:pt>
                <c:pt idx="17">
                  <c:v>8.3800000000000008</c:v>
                </c:pt>
                <c:pt idx="18">
                  <c:v>8.59</c:v>
                </c:pt>
                <c:pt idx="19">
                  <c:v>8.4700000000000006</c:v>
                </c:pt>
                <c:pt idx="20">
                  <c:v>8.67</c:v>
                </c:pt>
                <c:pt idx="21">
                  <c:v>8.58</c:v>
                </c:pt>
                <c:pt idx="22">
                  <c:v>8.36</c:v>
                </c:pt>
                <c:pt idx="23">
                  <c:v>8.36</c:v>
                </c:pt>
                <c:pt idx="24">
                  <c:v>8.34</c:v>
                </c:pt>
                <c:pt idx="25">
                  <c:v>8.34</c:v>
                </c:pt>
                <c:pt idx="26">
                  <c:v>8.57</c:v>
                </c:pt>
                <c:pt idx="27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8-608C-4914-9CBE-1E355823A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953848"/>
        <c:axId val="401948752"/>
      </c:barChart>
      <c:catAx>
        <c:axId val="401953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pt-BR"/>
          </a:p>
        </c:txPr>
        <c:crossAx val="401948752"/>
        <c:crosses val="autoZero"/>
        <c:auto val="1"/>
        <c:lblAlgn val="ctr"/>
        <c:lblOffset val="100"/>
        <c:noMultiLvlLbl val="0"/>
      </c:catAx>
      <c:valAx>
        <c:axId val="401948752"/>
        <c:scaling>
          <c:orientation val="minMax"/>
          <c:max val="1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401953848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rgbClr val="E68422">
                  <a:lumMod val="60000"/>
                  <a:lumOff val="40000"/>
                </a:srgbClr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7.9524894059390221E-3"/>
                  <c:y val="2.3476849434930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2A3-4757-AD6A-E6E0E0D3622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Plan1!$B$2:$B$8</c:f>
              <c:numCache>
                <c:formatCode>0.0</c:formatCode>
                <c:ptCount val="7"/>
                <c:pt idx="0">
                  <c:v>8.6999999999999993</c:v>
                </c:pt>
                <c:pt idx="1">
                  <c:v>8.4</c:v>
                </c:pt>
                <c:pt idx="2">
                  <c:v>8.6</c:v>
                </c:pt>
                <c:pt idx="3">
                  <c:v>8.8000000000000007</c:v>
                </c:pt>
                <c:pt idx="4">
                  <c:v>8.9</c:v>
                </c:pt>
                <c:pt idx="5">
                  <c:v>8.8000000000000007</c:v>
                </c:pt>
                <c:pt idx="6">
                  <c:v>8.5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2A3-4757-AD6A-E6E0E0D3622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smooth val="0"/>
        <c:axId val="401949536"/>
        <c:axId val="401954240"/>
      </c:lineChart>
      <c:catAx>
        <c:axId val="40194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01954240"/>
        <c:crossesAt val="0"/>
        <c:auto val="1"/>
        <c:lblAlgn val="ctr"/>
        <c:lblOffset val="100"/>
        <c:noMultiLvlLbl val="0"/>
      </c:catAx>
      <c:valAx>
        <c:axId val="401954240"/>
        <c:scaling>
          <c:orientation val="minMax"/>
          <c:max val="10"/>
          <c:min val="1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01949536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Concorda</c:v>
                </c:pt>
              </c:strCache>
            </c:strRef>
          </c:tx>
          <c:spPr>
            <a:solidFill>
              <a:srgbClr val="66923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A contribuição do Sebrae para o Brasil é importante</c:v>
                </c:pt>
                <c:pt idx="1">
                  <c:v>O Sebrae transmite credibilidade</c:v>
                </c:pt>
                <c:pt idx="2">
                  <c:v>O Sebrae é importante para o desenvolvimento econômico e social da sua localidade</c:v>
                </c:pt>
                <c:pt idx="3">
                  <c:v>O Sebrae é uma instituição ética </c:v>
                </c:pt>
                <c:pt idx="4">
                  <c:v>O Sebrae é uma instituição social e ambientalmente responsável</c:v>
                </c:pt>
                <c:pt idx="5">
                  <c:v>O Sebrae é uma organização transparente</c:v>
                </c:pt>
                <c:pt idx="6">
                  <c:v>Os produtos e serviços são bem divulgados</c:v>
                </c:pt>
              </c:strCache>
            </c:strRef>
          </c:cat>
          <c:val>
            <c:numRef>
              <c:f>Plan1!$B$2:$B$8</c:f>
              <c:numCache>
                <c:formatCode>0.0%</c:formatCode>
                <c:ptCount val="7"/>
                <c:pt idx="0">
                  <c:v>0.91962058849380979</c:v>
                </c:pt>
                <c:pt idx="1">
                  <c:v>0.87366553601706587</c:v>
                </c:pt>
                <c:pt idx="2">
                  <c:v>0.84082049350251498</c:v>
                </c:pt>
                <c:pt idx="3">
                  <c:v>0.78753179878480462</c:v>
                </c:pt>
                <c:pt idx="4">
                  <c:v>0.7595941945497785</c:v>
                </c:pt>
                <c:pt idx="5">
                  <c:v>0.68159505712371515</c:v>
                </c:pt>
                <c:pt idx="6">
                  <c:v>0.63390868511818332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27-49B4-B286-8525F7651746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concorda</c:v>
                </c:pt>
              </c:strCache>
            </c:strRef>
          </c:tx>
          <c:spPr>
            <a:solidFill>
              <a:srgbClr val="B8454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A contribuição do Sebrae para o Brasil é importante</c:v>
                </c:pt>
                <c:pt idx="1">
                  <c:v>O Sebrae transmite credibilidade</c:v>
                </c:pt>
                <c:pt idx="2">
                  <c:v>O Sebrae é importante para o desenvolvimento econômico e social da sua localidade</c:v>
                </c:pt>
                <c:pt idx="3">
                  <c:v>O Sebrae é uma instituição ética </c:v>
                </c:pt>
                <c:pt idx="4">
                  <c:v>O Sebrae é uma instituição social e ambientalmente responsável</c:v>
                </c:pt>
                <c:pt idx="5">
                  <c:v>O Sebrae é uma organização transparente</c:v>
                </c:pt>
                <c:pt idx="6">
                  <c:v>Os produtos e serviços são bem divulgados</c:v>
                </c:pt>
              </c:strCache>
            </c:strRef>
          </c:cat>
          <c:val>
            <c:numRef>
              <c:f>Plan1!$C$2:$C$8</c:f>
              <c:numCache>
                <c:formatCode>0.0%</c:formatCode>
                <c:ptCount val="7"/>
                <c:pt idx="0">
                  <c:v>1.7865487771200502E-2</c:v>
                </c:pt>
                <c:pt idx="1">
                  <c:v>3.0143943095009292E-2</c:v>
                </c:pt>
                <c:pt idx="2">
                  <c:v>6.1125272926376484E-2</c:v>
                </c:pt>
                <c:pt idx="3">
                  <c:v>3.2256667069418675E-2</c:v>
                </c:pt>
                <c:pt idx="4">
                  <c:v>4.2671356826918104E-2</c:v>
                </c:pt>
                <c:pt idx="5">
                  <c:v>8.1446868656796567E-2</c:v>
                </c:pt>
                <c:pt idx="6">
                  <c:v>0.24144460051831543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27-49B4-B286-8525F7651746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758085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27-49B4-B286-8525F765174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927-49B4-B286-8525F765174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19,7%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927-49B4-B286-8525F765174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A contribuição do Sebrae para o Brasil é importante</c:v>
                </c:pt>
                <c:pt idx="1">
                  <c:v>O Sebrae transmite credibilidade</c:v>
                </c:pt>
                <c:pt idx="2">
                  <c:v>O Sebrae é importante para o desenvolvimento econômico e social da sua localidade</c:v>
                </c:pt>
                <c:pt idx="3">
                  <c:v>O Sebrae é uma instituição ética </c:v>
                </c:pt>
                <c:pt idx="4">
                  <c:v>O Sebrae é uma instituição social e ambientalmente responsável</c:v>
                </c:pt>
                <c:pt idx="5">
                  <c:v>O Sebrae é uma organização transparente</c:v>
                </c:pt>
                <c:pt idx="6">
                  <c:v>Os produtos e serviços são bem divulgados</c:v>
                </c:pt>
              </c:strCache>
            </c:strRef>
          </c:cat>
          <c:val>
            <c:numRef>
              <c:f>Plan1!$D$2:$D$8</c:f>
              <c:numCache>
                <c:formatCode>0.0%</c:formatCode>
                <c:ptCount val="7"/>
                <c:pt idx="0">
                  <c:v>6.2513923734989638E-2</c:v>
                </c:pt>
                <c:pt idx="1">
                  <c:v>9.6190520887924957E-2</c:v>
                </c:pt>
                <c:pt idx="2">
                  <c:v>9.8054233571108623E-2</c:v>
                </c:pt>
                <c:pt idx="3">
                  <c:v>0.18021153414577668</c:v>
                </c:pt>
                <c:pt idx="4">
                  <c:v>0.19773444862330355</c:v>
                </c:pt>
                <c:pt idx="5">
                  <c:v>0.23695807421948845</c:v>
                </c:pt>
                <c:pt idx="6">
                  <c:v>0.12464671436350132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927-49B4-B286-8525F76517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01949928"/>
        <c:axId val="401950320"/>
      </c:barChart>
      <c:catAx>
        <c:axId val="401949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0" i="0"/>
            </a:pPr>
            <a:endParaRPr lang="pt-BR"/>
          </a:p>
        </c:txPr>
        <c:crossAx val="401950320"/>
        <c:crosses val="autoZero"/>
        <c:auto val="1"/>
        <c:lblAlgn val="ctr"/>
        <c:lblOffset val="100"/>
        <c:noMultiLvlLbl val="0"/>
      </c:catAx>
      <c:valAx>
        <c:axId val="4019503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019499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Notas 0-6</c:v>
                </c:pt>
              </c:strCache>
            </c:strRef>
          </c:tx>
          <c:spPr>
            <a:solidFill>
              <a:srgbClr val="B845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É fácil fazer negócios com o SEBRAE, ou seja, é fácil acessar seus produtos e serviços</c:v>
                </c:pt>
                <c:pt idx="1">
                  <c:v>Quando eu preciso, o SEBRAE está sempre por perto, disponível</c:v>
                </c:pt>
                <c:pt idx="2">
                  <c:v>Considero que os serviços do SEBRAE apresentam o melhor custo-benefício do mercado</c:v>
                </c:pt>
                <c:pt idx="3">
                  <c:v>O SEBRAE é para empreendedores, tanto para quem quer abrir quanto para quem já tem uma empresa consolidada</c:v>
                </c:pt>
                <c:pt idx="4">
                  <c:v>O conhecimento que o SEBRAE oferece aumenta decisivamente a chance de sucesso de um negócio</c:v>
                </c:pt>
                <c:pt idx="5">
                  <c:v>O SEBRAE é o maior especialista em pequenas empresas no Brasil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0.17901031977181103</c:v>
                </c:pt>
                <c:pt idx="1">
                  <c:v>0.18080327760794215</c:v>
                </c:pt>
                <c:pt idx="2">
                  <c:v>0.13999612978726902</c:v>
                </c:pt>
                <c:pt idx="3">
                  <c:v>7.6705348656867081E-2</c:v>
                </c:pt>
                <c:pt idx="4">
                  <c:v>8.0138456252325796E-2</c:v>
                </c:pt>
                <c:pt idx="5">
                  <c:v>8.6142645865249834E-2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E6-4D1A-A44F-139B8895AE0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Notas 7-8</c:v>
                </c:pt>
              </c:strCache>
            </c:strRef>
          </c:tx>
          <c:spPr>
            <a:solidFill>
              <a:srgbClr val="FFD0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É fácil fazer negócios com o SEBRAE, ou seja, é fácil acessar seus produtos e serviços</c:v>
                </c:pt>
                <c:pt idx="1">
                  <c:v>Quando eu preciso, o SEBRAE está sempre por perto, disponível</c:v>
                </c:pt>
                <c:pt idx="2">
                  <c:v>Considero que os serviços do SEBRAE apresentam o melhor custo-benefício do mercado</c:v>
                </c:pt>
                <c:pt idx="3">
                  <c:v>O SEBRAE é para empreendedores, tanto para quem quer abrir quanto para quem já tem uma empresa consolidada</c:v>
                </c:pt>
                <c:pt idx="4">
                  <c:v>O conhecimento que o SEBRAE oferece aumenta decisivamente a chance de sucesso de um negócio</c:v>
                </c:pt>
                <c:pt idx="5">
                  <c:v>O SEBRAE é o maior especialista em pequenas empresas no Brasil</c:v>
                </c:pt>
              </c:strCache>
            </c:strRef>
          </c:cat>
          <c:val>
            <c:numRef>
              <c:f>Plan1!$C$2:$C$7</c:f>
              <c:numCache>
                <c:formatCode>0.0%</c:formatCode>
                <c:ptCount val="6"/>
                <c:pt idx="0">
                  <c:v>0.34881713812757836</c:v>
                </c:pt>
                <c:pt idx="1">
                  <c:v>0.29442690687488576</c:v>
                </c:pt>
                <c:pt idx="2">
                  <c:v>0.33475182856491598</c:v>
                </c:pt>
                <c:pt idx="3">
                  <c:v>0.28928878848154932</c:v>
                </c:pt>
                <c:pt idx="4">
                  <c:v>0.27932001092600095</c:v>
                </c:pt>
                <c:pt idx="5">
                  <c:v>0.24691049026624254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E6-4D1A-A44F-139B8895AE02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Notas 9-10</c:v>
                </c:pt>
              </c:strCache>
            </c:strRef>
          </c:tx>
          <c:spPr>
            <a:solidFill>
              <a:srgbClr val="59A56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É fácil fazer negócios com o SEBRAE, ou seja, é fácil acessar seus produtos e serviços</c:v>
                </c:pt>
                <c:pt idx="1">
                  <c:v>Quando eu preciso, o SEBRAE está sempre por perto, disponível</c:v>
                </c:pt>
                <c:pt idx="2">
                  <c:v>Considero que os serviços do SEBRAE apresentam o melhor custo-benefício do mercado</c:v>
                </c:pt>
                <c:pt idx="3">
                  <c:v>O SEBRAE é para empreendedores, tanto para quem quer abrir quanto para quem já tem uma empresa consolidada</c:v>
                </c:pt>
                <c:pt idx="4">
                  <c:v>O conhecimento que o SEBRAE oferece aumenta decisivamente a chance de sucesso de um negócio</c:v>
                </c:pt>
                <c:pt idx="5">
                  <c:v>O SEBRAE é o maior especialista em pequenas empresas no Brasil</c:v>
                </c:pt>
              </c:strCache>
            </c:strRef>
          </c:cat>
          <c:val>
            <c:numRef>
              <c:f>Plan1!$D$2:$D$7</c:f>
              <c:numCache>
                <c:formatCode>0.0%</c:formatCode>
                <c:ptCount val="6"/>
                <c:pt idx="0">
                  <c:v>0.47217254210061055</c:v>
                </c:pt>
                <c:pt idx="1">
                  <c:v>0.52476981551717206</c:v>
                </c:pt>
                <c:pt idx="2">
                  <c:v>0.52525204164781503</c:v>
                </c:pt>
                <c:pt idx="3">
                  <c:v>0.63400586286158367</c:v>
                </c:pt>
                <c:pt idx="4">
                  <c:v>0.64054153282167325</c:v>
                </c:pt>
                <c:pt idx="5">
                  <c:v>0.66694686386850766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E6-4D1A-A44F-139B8895AE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99751896"/>
        <c:axId val="399755816"/>
      </c:barChart>
      <c:catAx>
        <c:axId val="399751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pt-BR"/>
          </a:p>
        </c:txPr>
        <c:crossAx val="399755816"/>
        <c:crosses val="autoZero"/>
        <c:auto val="1"/>
        <c:lblAlgn val="ctr"/>
        <c:lblOffset val="100"/>
        <c:noMultiLvlLbl val="0"/>
      </c:catAx>
      <c:valAx>
        <c:axId val="399755816"/>
        <c:scaling>
          <c:orientation val="minMax"/>
          <c:max val="1"/>
          <c:min val="0"/>
        </c:scaling>
        <c:delete val="1"/>
        <c:axPos val="b"/>
        <c:numFmt formatCode="0.0%" sourceLinked="1"/>
        <c:majorTickMark val="out"/>
        <c:minorTickMark val="none"/>
        <c:tickLblPos val="nextTo"/>
        <c:crossAx val="399751896"/>
        <c:crosses val="autoZero"/>
        <c:crossBetween val="between"/>
        <c:majorUnit val="0.2"/>
      </c:valAx>
    </c:plotArea>
    <c:legend>
      <c:legendPos val="b"/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787589777606415"/>
          <c:y val="3.4359730010505657E-2"/>
          <c:w val="0.46212420339677418"/>
          <c:h val="0.937468919098567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C3-48D4-BCB5-A0786F0A3B88}"/>
              </c:ext>
            </c:extLst>
          </c:dPt>
          <c:dPt>
            <c:idx val="1"/>
            <c:invertIfNegative val="0"/>
            <c:bubble3D val="0"/>
            <c:spPr>
              <a:solidFill>
                <a:srgbClr val="2F5897">
                  <a:lumMod val="20000"/>
                  <a:lumOff val="8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C3-48D4-BCB5-A0786F0A3B88}"/>
              </c:ext>
            </c:extLst>
          </c:dPt>
          <c:dPt>
            <c:idx val="2"/>
            <c:invertIfNegative val="0"/>
            <c:bubble3D val="0"/>
            <c:spPr>
              <a:solidFill>
                <a:srgbClr val="E4E9EF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C3-48D4-BCB5-A0786F0A3B88}"/>
              </c:ext>
            </c:extLst>
          </c:dPt>
          <c:dPt>
            <c:idx val="3"/>
            <c:invertIfNegative val="0"/>
            <c:bubble3D val="0"/>
            <c:spPr>
              <a:solidFill>
                <a:srgbClr val="2F5897">
                  <a:lumMod val="40000"/>
                  <a:lumOff val="6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C3-48D4-BCB5-A0786F0A3B88}"/>
              </c:ext>
            </c:extLst>
          </c:dPt>
          <c:dPt>
            <c:idx val="4"/>
            <c:invertIfNegative val="0"/>
            <c:bubble3D val="0"/>
            <c:spPr>
              <a:solidFill>
                <a:srgbClr val="2F5897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7C3-48D4-BCB5-A0786F0A3B88}"/>
              </c:ext>
            </c:extLst>
          </c:dPt>
          <c:dPt>
            <c:idx val="5"/>
            <c:invertIfNegative val="0"/>
            <c:bubble3D val="0"/>
            <c:spPr>
              <a:solidFill>
                <a:srgbClr val="E4E9EF">
                  <a:lumMod val="5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DBB-49FB-B039-28A93722557A}"/>
              </c:ext>
            </c:extLst>
          </c:dPt>
          <c:dPt>
            <c:idx val="6"/>
            <c:invertIfNegative val="0"/>
            <c:bubble3D val="0"/>
            <c:spPr>
              <a:solidFill>
                <a:srgbClr val="2F5897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DBB-49FB-B039-28A93722557A}"/>
              </c:ext>
            </c:extLst>
          </c:dPt>
          <c:dPt>
            <c:idx val="7"/>
            <c:invertIfNegative val="0"/>
            <c:bubble3D val="0"/>
            <c:spPr>
              <a:solidFill>
                <a:srgbClr val="2F589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DBB-49FB-B039-28A93722557A}"/>
              </c:ext>
            </c:extLst>
          </c:dPt>
          <c:dLbls>
            <c:dLbl>
              <c:idx val="7"/>
              <c:layout>
                <c:manualLayout>
                  <c:x val="-1.2968330316239372E-2"/>
                  <c:y val="4.3318773547578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DBB-49FB-B039-28A9372255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8.4559407755673468E-3"/>
                  <c:y val="-5.6846437183120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405-4CC6-BBF8-8AF186D1AFA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Câmara dos Dirigentes Lojistas</c:v>
                </c:pt>
                <c:pt idx="1">
                  <c:v>SENAR</c:v>
                </c:pt>
                <c:pt idx="2">
                  <c:v>Associação comercial</c:v>
                </c:pt>
                <c:pt idx="3">
                  <c:v>Entidades de Classes </c:v>
                </c:pt>
                <c:pt idx="4">
                  <c:v>SESI</c:v>
                </c:pt>
                <c:pt idx="5">
                  <c:v>SENAC</c:v>
                </c:pt>
                <c:pt idx="6">
                  <c:v>SENAI</c:v>
                </c:pt>
                <c:pt idx="7">
                  <c:v>SEBRAE</c:v>
                </c:pt>
              </c:strCache>
            </c:strRef>
          </c:cat>
          <c:val>
            <c:numRef>
              <c:f>Plan1!$B$2:$B$9</c:f>
              <c:numCache>
                <c:formatCode>0.0%</c:formatCode>
                <c:ptCount val="8"/>
                <c:pt idx="0">
                  <c:v>1E-3</c:v>
                </c:pt>
                <c:pt idx="1">
                  <c:v>2E-3</c:v>
                </c:pt>
                <c:pt idx="2">
                  <c:v>4.0000000000000001E-3</c:v>
                </c:pt>
                <c:pt idx="3">
                  <c:v>5.0000000000000001E-3</c:v>
                </c:pt>
                <c:pt idx="4">
                  <c:v>1.7999999999999999E-2</c:v>
                </c:pt>
                <c:pt idx="5">
                  <c:v>3.9E-2</c:v>
                </c:pt>
                <c:pt idx="6">
                  <c:v>0.05</c:v>
                </c:pt>
                <c:pt idx="7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7C3-48D4-BCB5-A0786F0A3B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1800456"/>
        <c:axId val="311800848"/>
      </c:barChart>
      <c:catAx>
        <c:axId val="3118004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311800848"/>
        <c:crosses val="autoZero"/>
        <c:auto val="1"/>
        <c:lblAlgn val="ctr"/>
        <c:lblOffset val="100"/>
        <c:noMultiLvlLbl val="0"/>
      </c:catAx>
      <c:valAx>
        <c:axId val="311800848"/>
        <c:scaling>
          <c:orientation val="minMax"/>
          <c:max val="1"/>
          <c:min val="0"/>
        </c:scaling>
        <c:delete val="1"/>
        <c:axPos val="b"/>
        <c:numFmt formatCode="0.0%" sourceLinked="1"/>
        <c:majorTickMark val="out"/>
        <c:minorTickMark val="none"/>
        <c:tickLblPos val="nextTo"/>
        <c:crossAx val="311800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O SEBRAE é para empreendedores, tanto para quem quer abrir quanto para quem já tem uma empresa consolidada</c:v>
                </c:pt>
                <c:pt idx="1">
                  <c:v>O conhecimento que o SEBRAE oferece aumenta decisivamente a chance de sucesso de um negócio</c:v>
                </c:pt>
                <c:pt idx="2">
                  <c:v>É fácil fazer negócios com o SEBRAE, ou seja, é fácil acessar seus produtos e serviços</c:v>
                </c:pt>
                <c:pt idx="3">
                  <c:v>Considero que os serviços do SEBRAE apresentam o melhor custo-benefício do mercado</c:v>
                </c:pt>
                <c:pt idx="4">
                  <c:v>O SEBRAE é o maior especialista em pequenas empresas no Brasil</c:v>
                </c:pt>
                <c:pt idx="5">
                  <c:v>Quando eu preciso, o SEBRAE está sempre por perto, disponível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8.9</c:v>
                </c:pt>
                <c:pt idx="1">
                  <c:v>8.8000000000000007</c:v>
                </c:pt>
                <c:pt idx="2">
                  <c:v>8.1999999999999993</c:v>
                </c:pt>
                <c:pt idx="3">
                  <c:v>8.4</c:v>
                </c:pt>
                <c:pt idx="4">
                  <c:v>8.9</c:v>
                </c:pt>
                <c:pt idx="5">
                  <c:v>8.3000000000000007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53-43E0-B370-3EE0742009F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O SEBRAE é para empreendedores, tanto para quem quer abrir quanto para quem já tem uma empresa consolidada</c:v>
                </c:pt>
                <c:pt idx="1">
                  <c:v>O conhecimento que o SEBRAE oferece aumenta decisivamente a chance de sucesso de um negócio</c:v>
                </c:pt>
                <c:pt idx="2">
                  <c:v>É fácil fazer negócios com o SEBRAE, ou seja, é fácil acessar seus produtos e serviços</c:v>
                </c:pt>
                <c:pt idx="3">
                  <c:v>Considero que os serviços do SEBRAE apresentam o melhor custo-benefício do mercado</c:v>
                </c:pt>
                <c:pt idx="4">
                  <c:v>O SEBRAE é o maior especialista em pequenas empresas no Brasil</c:v>
                </c:pt>
                <c:pt idx="5">
                  <c:v>Quando eu preciso, o SEBRAE está sempre por perto, disponível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  <c:pt idx="0">
                  <c:v>8.8000000000000007</c:v>
                </c:pt>
                <c:pt idx="1">
                  <c:v>8.8000000000000007</c:v>
                </c:pt>
                <c:pt idx="2">
                  <c:v>8.1</c:v>
                </c:pt>
                <c:pt idx="3">
                  <c:v>8.3000000000000007</c:v>
                </c:pt>
                <c:pt idx="4">
                  <c:v>8.8000000000000007</c:v>
                </c:pt>
                <c:pt idx="5">
                  <c:v>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53-43E0-B370-3EE0742009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9750328"/>
        <c:axId val="399749152"/>
      </c:barChart>
      <c:catAx>
        <c:axId val="399750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99749152"/>
        <c:crosses val="autoZero"/>
        <c:auto val="1"/>
        <c:lblAlgn val="ctr"/>
        <c:lblOffset val="100"/>
        <c:noMultiLvlLbl val="0"/>
      </c:catAx>
      <c:valAx>
        <c:axId val="399749152"/>
        <c:scaling>
          <c:orientation val="minMax"/>
          <c:max val="1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997503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6D-43CA-B71F-85019EFDD3A6}"/>
              </c:ext>
            </c:extLst>
          </c:dPt>
          <c:dPt>
            <c:idx val="1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6D-43CA-B71F-85019EFDD3A6}"/>
              </c:ext>
            </c:extLst>
          </c:dPt>
          <c:dPt>
            <c:idx val="2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6D-43CA-B71F-85019EFDD3A6}"/>
              </c:ext>
            </c:extLst>
          </c:dPt>
          <c:dPt>
            <c:idx val="3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6D-43CA-B71F-85019EFDD3A6}"/>
              </c:ext>
            </c:extLst>
          </c:dPt>
          <c:dPt>
            <c:idx val="4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6D-43CA-B71F-85019EFDD3A6}"/>
              </c:ext>
            </c:extLst>
          </c:dPt>
          <c:dPt>
            <c:idx val="5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46D-43CA-B71F-85019EFDD3A6}"/>
              </c:ext>
            </c:extLst>
          </c:dPt>
          <c:dPt>
            <c:idx val="6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46D-43CA-B71F-85019EFDD3A6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46D-43CA-B71F-85019EFDD3A6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46D-43CA-B71F-85019EFDD3A6}"/>
              </c:ext>
            </c:extLst>
          </c:dPt>
          <c:dPt>
            <c:idx val="9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46D-43CA-B71F-85019EFDD3A6}"/>
              </c:ext>
            </c:extLst>
          </c:dPt>
          <c:dPt>
            <c:idx val="1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46D-43CA-B71F-85019EFDD3A6}"/>
              </c:ext>
            </c:extLst>
          </c:dPt>
          <c:dPt>
            <c:idx val="11"/>
            <c:invertIfNegative val="0"/>
            <c:bubble3D val="0"/>
            <c:spPr>
              <a:solidFill>
                <a:srgbClr val="758085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46D-43CA-B71F-85019EFDD3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Plan1!$A$2:$A$13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</c:v>
                </c:pt>
              </c:strCache>
            </c:strRef>
          </c:cat>
          <c:val>
            <c:numRef>
              <c:f>Plan1!$B$2:$B$13</c:f>
              <c:numCache>
                <c:formatCode>0.0%</c:formatCode>
                <c:ptCount val="12"/>
                <c:pt idx="0">
                  <c:v>4.0350024262383218E-3</c:v>
                </c:pt>
                <c:pt idx="1">
                  <c:v>3.1731222524976799E-4</c:v>
                </c:pt>
                <c:pt idx="2">
                  <c:v>8.5695374427467415E-4</c:v>
                </c:pt>
                <c:pt idx="3">
                  <c:v>3.9565666951226017E-3</c:v>
                </c:pt>
                <c:pt idx="4">
                  <c:v>4.2130587056813723E-3</c:v>
                </c:pt>
                <c:pt idx="5">
                  <c:v>3.0654150644413271E-2</c:v>
                </c:pt>
                <c:pt idx="6">
                  <c:v>2.9066893701963872E-2</c:v>
                </c:pt>
                <c:pt idx="7">
                  <c:v>7.3994822689284992E-2</c:v>
                </c:pt>
                <c:pt idx="8">
                  <c:v>0.20169641545431777</c:v>
                </c:pt>
                <c:pt idx="9">
                  <c:v>0.14617403824793793</c:v>
                </c:pt>
                <c:pt idx="10">
                  <c:v>0.45803140725193364</c:v>
                </c:pt>
                <c:pt idx="11">
                  <c:v>4.7003378213581859E-2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C46D-43CA-B71F-85019EFDD3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99749936"/>
        <c:axId val="399751112"/>
      </c:barChart>
      <c:catAx>
        <c:axId val="39974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399751112"/>
        <c:crosses val="autoZero"/>
        <c:auto val="1"/>
        <c:lblAlgn val="ctr"/>
        <c:lblOffset val="100"/>
        <c:noMultiLvlLbl val="0"/>
      </c:catAx>
      <c:valAx>
        <c:axId val="399751112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99749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26,1%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35E-4209-99BB-F6D4AA43F5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Notas Baixas (0-6) </c:v>
                </c:pt>
                <c:pt idx="1">
                  <c:v>Notas Médias (7-8)</c:v>
                </c:pt>
                <c:pt idx="2">
                  <c:v>Notas Altas (9-10)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7.0999999999999994E-2</c:v>
                </c:pt>
                <c:pt idx="1">
                  <c:v>0.26200000000000001</c:v>
                </c:pt>
                <c:pt idx="2">
                  <c:v>0.66799999999999993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5E-4209-99BB-F6D4AA43F5A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E68422"/>
            </a:solidFill>
            <a:ln>
              <a:solidFill>
                <a:srgbClr val="E6842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Notas Baixas (0-6) </c:v>
                </c:pt>
                <c:pt idx="1">
                  <c:v>Notas Médias (7-8)</c:v>
                </c:pt>
                <c:pt idx="2">
                  <c:v>Notas Altas (9-10)</c:v>
                </c:pt>
              </c:strCache>
            </c:strRef>
          </c:cat>
          <c:val>
            <c:numRef>
              <c:f>Plan1!$C$2:$C$4</c:f>
              <c:numCache>
                <c:formatCode>0.0%</c:formatCode>
                <c:ptCount val="3"/>
                <c:pt idx="0">
                  <c:v>7.6705348656867081E-2</c:v>
                </c:pt>
                <c:pt idx="1">
                  <c:v>0.28928878848154932</c:v>
                </c:pt>
                <c:pt idx="2">
                  <c:v>0.63400586286158367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5E-4209-99BB-F6D4AA43F5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99487256"/>
        <c:axId val="399487648"/>
      </c:barChart>
      <c:catAx>
        <c:axId val="399487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399487648"/>
        <c:crosses val="autoZero"/>
        <c:auto val="1"/>
        <c:lblAlgn val="ctr"/>
        <c:lblOffset val="100"/>
        <c:noMultiLvlLbl val="0"/>
      </c:catAx>
      <c:valAx>
        <c:axId val="39948764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994872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6D-43CA-B71F-85019EFDD3A6}"/>
              </c:ext>
            </c:extLst>
          </c:dPt>
          <c:dPt>
            <c:idx val="1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6D-43CA-B71F-85019EFDD3A6}"/>
              </c:ext>
            </c:extLst>
          </c:dPt>
          <c:dPt>
            <c:idx val="2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6D-43CA-B71F-85019EFDD3A6}"/>
              </c:ext>
            </c:extLst>
          </c:dPt>
          <c:dPt>
            <c:idx val="3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6D-43CA-B71F-85019EFDD3A6}"/>
              </c:ext>
            </c:extLst>
          </c:dPt>
          <c:dPt>
            <c:idx val="4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6D-43CA-B71F-85019EFDD3A6}"/>
              </c:ext>
            </c:extLst>
          </c:dPt>
          <c:dPt>
            <c:idx val="5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46D-43CA-B71F-85019EFDD3A6}"/>
              </c:ext>
            </c:extLst>
          </c:dPt>
          <c:dPt>
            <c:idx val="6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46D-43CA-B71F-85019EFDD3A6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46D-43CA-B71F-85019EFDD3A6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46D-43CA-B71F-85019EFDD3A6}"/>
              </c:ext>
            </c:extLst>
          </c:dPt>
          <c:dPt>
            <c:idx val="9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46D-43CA-B71F-85019EFDD3A6}"/>
              </c:ext>
            </c:extLst>
          </c:dPt>
          <c:dPt>
            <c:idx val="1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46D-43CA-B71F-85019EFDD3A6}"/>
              </c:ext>
            </c:extLst>
          </c:dPt>
          <c:dPt>
            <c:idx val="11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46D-43CA-B71F-85019EFDD3A6}"/>
              </c:ext>
            </c:extLst>
          </c:dPt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4,8%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C46D-43CA-B71F-85019EFDD3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Plan1!$A$2:$A$13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</c:v>
                </c:pt>
              </c:strCache>
            </c:strRef>
          </c:cat>
          <c:val>
            <c:numRef>
              <c:f>Plan1!$B$2:$B$13</c:f>
              <c:numCache>
                <c:formatCode>0.0%</c:formatCode>
                <c:ptCount val="12"/>
                <c:pt idx="0">
                  <c:v>4.500723047635294E-3</c:v>
                </c:pt>
                <c:pt idx="1">
                  <c:v>4.3236345734822755E-4</c:v>
                </c:pt>
                <c:pt idx="2">
                  <c:v>1.8590853260804282E-3</c:v>
                </c:pt>
                <c:pt idx="3">
                  <c:v>2.9221984562280198E-3</c:v>
                </c:pt>
                <c:pt idx="4">
                  <c:v>4.0277864452434205E-3</c:v>
                </c:pt>
                <c:pt idx="5">
                  <c:v>3.6996777681105784E-2</c:v>
                </c:pt>
                <c:pt idx="6">
                  <c:v>2.5506743294199646E-2</c:v>
                </c:pt>
                <c:pt idx="7">
                  <c:v>7.397203823855189E-2</c:v>
                </c:pt>
                <c:pt idx="8">
                  <c:v>0.19177981831528984</c:v>
                </c:pt>
                <c:pt idx="9">
                  <c:v>0.16729580667286259</c:v>
                </c:pt>
                <c:pt idx="10">
                  <c:v>0.44213099731040023</c:v>
                </c:pt>
                <c:pt idx="11">
                  <c:v>4.8575661755054601E-2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C46D-43CA-B71F-85019EFDD3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3560112"/>
        <c:axId val="408280208"/>
      </c:barChart>
      <c:catAx>
        <c:axId val="34356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08280208"/>
        <c:crosses val="autoZero"/>
        <c:auto val="1"/>
        <c:lblAlgn val="ctr"/>
        <c:lblOffset val="100"/>
        <c:noMultiLvlLbl val="0"/>
      </c:catAx>
      <c:valAx>
        <c:axId val="40828020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343560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6EF-4E30-B04F-9370683A30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Notas Baixas (0-6) </c:v>
                </c:pt>
                <c:pt idx="1">
                  <c:v>Notas Médias (7-8)</c:v>
                </c:pt>
                <c:pt idx="2">
                  <c:v>Notas Altas (9-10)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7.2999999999999995E-2</c:v>
                </c:pt>
                <c:pt idx="1">
                  <c:v>0.29799999999999999</c:v>
                </c:pt>
                <c:pt idx="2">
                  <c:v>0.63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EF-4E30-B04F-9370683A30D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E68422"/>
            </a:solidFill>
            <a:ln>
              <a:solidFill>
                <a:srgbClr val="E6842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Notas Baixas (0-6) </c:v>
                </c:pt>
                <c:pt idx="1">
                  <c:v>Notas Médias (7-8)</c:v>
                </c:pt>
                <c:pt idx="2">
                  <c:v>Notas Altas (9-10)</c:v>
                </c:pt>
              </c:strCache>
            </c:strRef>
          </c:cat>
          <c:val>
            <c:numRef>
              <c:f>Plan1!$C$2:$C$4</c:f>
              <c:numCache>
                <c:formatCode>0.0%</c:formatCode>
                <c:ptCount val="3"/>
                <c:pt idx="0">
                  <c:v>8.0138456252325796E-2</c:v>
                </c:pt>
                <c:pt idx="1">
                  <c:v>0.27932001092600095</c:v>
                </c:pt>
                <c:pt idx="2">
                  <c:v>0.64054153282167325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EF-4E30-B04F-9370683A30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08285696"/>
        <c:axId val="408278640"/>
      </c:barChart>
      <c:catAx>
        <c:axId val="408285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08278640"/>
        <c:crosses val="autoZero"/>
        <c:auto val="1"/>
        <c:lblAlgn val="ctr"/>
        <c:lblOffset val="100"/>
        <c:noMultiLvlLbl val="0"/>
      </c:catAx>
      <c:valAx>
        <c:axId val="40827864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082856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6D-43CA-B71F-85019EFDD3A6}"/>
              </c:ext>
            </c:extLst>
          </c:dPt>
          <c:dPt>
            <c:idx val="1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6D-43CA-B71F-85019EFDD3A6}"/>
              </c:ext>
            </c:extLst>
          </c:dPt>
          <c:dPt>
            <c:idx val="2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6D-43CA-B71F-85019EFDD3A6}"/>
              </c:ext>
            </c:extLst>
          </c:dPt>
          <c:dPt>
            <c:idx val="3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6D-43CA-B71F-85019EFDD3A6}"/>
              </c:ext>
            </c:extLst>
          </c:dPt>
          <c:dPt>
            <c:idx val="4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6D-43CA-B71F-85019EFDD3A6}"/>
              </c:ext>
            </c:extLst>
          </c:dPt>
          <c:dPt>
            <c:idx val="5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46D-43CA-B71F-85019EFDD3A6}"/>
              </c:ext>
            </c:extLst>
          </c:dPt>
          <c:dPt>
            <c:idx val="6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46D-43CA-B71F-85019EFDD3A6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46D-43CA-B71F-85019EFDD3A6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46D-43CA-B71F-85019EFDD3A6}"/>
              </c:ext>
            </c:extLst>
          </c:dPt>
          <c:dPt>
            <c:idx val="9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46D-43CA-B71F-85019EFDD3A6}"/>
              </c:ext>
            </c:extLst>
          </c:dPt>
          <c:dPt>
            <c:idx val="1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46D-43CA-B71F-85019EFDD3A6}"/>
              </c:ext>
            </c:extLst>
          </c:dPt>
          <c:dPt>
            <c:idx val="11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46D-43CA-B71F-85019EFDD3A6}"/>
              </c:ext>
            </c:extLst>
          </c:dPt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20,7%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C46D-43CA-B71F-85019EFDD3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Plan1!$A$2:$A$13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</c:v>
                </c:pt>
              </c:strCache>
            </c:strRef>
          </c:cat>
          <c:val>
            <c:numRef>
              <c:f>Plan1!$B$2:$B$13</c:f>
              <c:numCache>
                <c:formatCode>0.0%</c:formatCode>
                <c:ptCount val="12"/>
                <c:pt idx="0">
                  <c:v>1.3590448252673389E-2</c:v>
                </c:pt>
                <c:pt idx="1">
                  <c:v>4.1248150931613112E-4</c:v>
                </c:pt>
                <c:pt idx="2">
                  <c:v>4.5155017865410258E-3</c:v>
                </c:pt>
                <c:pt idx="3">
                  <c:v>7.8010656584498114E-3</c:v>
                </c:pt>
                <c:pt idx="4">
                  <c:v>1.0464280399461472E-2</c:v>
                </c:pt>
                <c:pt idx="5">
                  <c:v>6.672666785251137E-2</c:v>
                </c:pt>
                <c:pt idx="6">
                  <c:v>3.8297256284159566E-2</c:v>
                </c:pt>
                <c:pt idx="7">
                  <c:v>9.4666024173313282E-2</c:v>
                </c:pt>
                <c:pt idx="8">
                  <c:v>0.1816585852097429</c:v>
                </c:pt>
                <c:pt idx="9">
                  <c:v>0.11084723042276154</c:v>
                </c:pt>
                <c:pt idx="10">
                  <c:v>0.26319658507817811</c:v>
                </c:pt>
                <c:pt idx="11">
                  <c:v>0.20782387337289138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C46D-43CA-B71F-85019EFDD3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8288440"/>
        <c:axId val="408284128"/>
      </c:barChart>
      <c:catAx>
        <c:axId val="40828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08284128"/>
        <c:crosses val="autoZero"/>
        <c:auto val="1"/>
        <c:lblAlgn val="ctr"/>
        <c:lblOffset val="100"/>
        <c:noMultiLvlLbl val="0"/>
      </c:catAx>
      <c:valAx>
        <c:axId val="40828412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408288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Notas Baixas (0-6) </c:v>
                </c:pt>
                <c:pt idx="1">
                  <c:v>Notas Médias (7-8)</c:v>
                </c:pt>
                <c:pt idx="2">
                  <c:v>Notas Altas (9-10)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0.16503425266812616</c:v>
                </c:pt>
                <c:pt idx="1">
                  <c:v>0.31954692569907001</c:v>
                </c:pt>
                <c:pt idx="2">
                  <c:v>0.51541882163280373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64-46BE-8A34-8D66A462021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E68422"/>
            </a:solidFill>
            <a:ln>
              <a:solidFill>
                <a:srgbClr val="E6842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Notas Baixas (0-6) </c:v>
                </c:pt>
                <c:pt idx="1">
                  <c:v>Notas Médias (7-8)</c:v>
                </c:pt>
                <c:pt idx="2">
                  <c:v>Notas Altas (9-10)</c:v>
                </c:pt>
              </c:strCache>
            </c:strRef>
          </c:cat>
          <c:val>
            <c:numRef>
              <c:f>Plan1!$C$2:$C$4</c:f>
              <c:numCache>
                <c:formatCode>0.0%</c:formatCode>
                <c:ptCount val="3"/>
                <c:pt idx="0">
                  <c:v>0.17901031977181103</c:v>
                </c:pt>
                <c:pt idx="1">
                  <c:v>0.34881713812757836</c:v>
                </c:pt>
                <c:pt idx="2">
                  <c:v>0.47217254210061055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64-46BE-8A34-8D66A46202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08288832"/>
        <c:axId val="408288048"/>
      </c:barChart>
      <c:catAx>
        <c:axId val="408288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08288048"/>
        <c:crosses val="autoZero"/>
        <c:auto val="1"/>
        <c:lblAlgn val="ctr"/>
        <c:lblOffset val="100"/>
        <c:noMultiLvlLbl val="0"/>
      </c:catAx>
      <c:valAx>
        <c:axId val="40828804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0828883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6D-43CA-B71F-85019EFDD3A6}"/>
              </c:ext>
            </c:extLst>
          </c:dPt>
          <c:dPt>
            <c:idx val="1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6D-43CA-B71F-85019EFDD3A6}"/>
              </c:ext>
            </c:extLst>
          </c:dPt>
          <c:dPt>
            <c:idx val="2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6D-43CA-B71F-85019EFDD3A6}"/>
              </c:ext>
            </c:extLst>
          </c:dPt>
          <c:dPt>
            <c:idx val="3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6D-43CA-B71F-85019EFDD3A6}"/>
              </c:ext>
            </c:extLst>
          </c:dPt>
          <c:dPt>
            <c:idx val="4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6D-43CA-B71F-85019EFDD3A6}"/>
              </c:ext>
            </c:extLst>
          </c:dPt>
          <c:dPt>
            <c:idx val="5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46D-43CA-B71F-85019EFDD3A6}"/>
              </c:ext>
            </c:extLst>
          </c:dPt>
          <c:dPt>
            <c:idx val="6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46D-43CA-B71F-85019EFDD3A6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46D-43CA-B71F-85019EFDD3A6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46D-43CA-B71F-85019EFDD3A6}"/>
              </c:ext>
            </c:extLst>
          </c:dPt>
          <c:dPt>
            <c:idx val="9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46D-43CA-B71F-85019EFDD3A6}"/>
              </c:ext>
            </c:extLst>
          </c:dPt>
          <c:dPt>
            <c:idx val="1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46D-43CA-B71F-85019EFDD3A6}"/>
              </c:ext>
            </c:extLst>
          </c:dPt>
          <c:dPt>
            <c:idx val="11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46D-43CA-B71F-85019EFDD3A6}"/>
              </c:ext>
            </c:extLst>
          </c:dPt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21,5%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C46D-43CA-B71F-85019EFDD3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Plan1!$A$2:$A$13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</c:v>
                </c:pt>
              </c:strCache>
            </c:strRef>
          </c:cat>
          <c:val>
            <c:numRef>
              <c:f>Plan1!$B$2:$B$13</c:f>
              <c:numCache>
                <c:formatCode>0.0%</c:formatCode>
                <c:ptCount val="12"/>
                <c:pt idx="0">
                  <c:v>6.5276193687556537E-3</c:v>
                </c:pt>
                <c:pt idx="1">
                  <c:v>3.8847583333639565E-4</c:v>
                </c:pt>
                <c:pt idx="2">
                  <c:v>2.2939153756845057E-3</c:v>
                </c:pt>
                <c:pt idx="3">
                  <c:v>4.4381332988872946E-3</c:v>
                </c:pt>
                <c:pt idx="4">
                  <c:v>7.6180179125802132E-3</c:v>
                </c:pt>
                <c:pt idx="5">
                  <c:v>5.438911462621563E-2</c:v>
                </c:pt>
                <c:pt idx="6">
                  <c:v>3.440341965308126E-2</c:v>
                </c:pt>
                <c:pt idx="7">
                  <c:v>8.4125076778212071E-2</c:v>
                </c:pt>
                <c:pt idx="8">
                  <c:v>0.17904183943867161</c:v>
                </c:pt>
                <c:pt idx="9">
                  <c:v>0.12287883440051689</c:v>
                </c:pt>
                <c:pt idx="10">
                  <c:v>0.2900508294333371</c:v>
                </c:pt>
                <c:pt idx="11">
                  <c:v>0.2138447238807214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C46D-43CA-B71F-85019EFDD3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8279816"/>
        <c:axId val="408277072"/>
      </c:barChart>
      <c:catAx>
        <c:axId val="40827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08277072"/>
        <c:crosses val="autoZero"/>
        <c:auto val="1"/>
        <c:lblAlgn val="ctr"/>
        <c:lblOffset val="100"/>
        <c:noMultiLvlLbl val="0"/>
      </c:catAx>
      <c:valAx>
        <c:axId val="408277072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408279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321984065262589E-2"/>
          <c:y val="1.7509062433364461E-2"/>
          <c:w val="0.96535603186947483"/>
          <c:h val="0.78873684752317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Notas Baixas (0-6) </c:v>
                </c:pt>
                <c:pt idx="1">
                  <c:v>Notas Médias (7-8)</c:v>
                </c:pt>
                <c:pt idx="2">
                  <c:v>Notas Altas (9-10)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0.1349093290988477</c:v>
                </c:pt>
                <c:pt idx="1">
                  <c:v>0.32835038725472532</c:v>
                </c:pt>
                <c:pt idx="2">
                  <c:v>0.53674028364642701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D9-42A6-9A11-3F817EBCB27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E68422"/>
            </a:solidFill>
            <a:ln>
              <a:solidFill>
                <a:srgbClr val="E6842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Notas Baixas (0-6) </c:v>
                </c:pt>
                <c:pt idx="1">
                  <c:v>Notas Médias (7-8)</c:v>
                </c:pt>
                <c:pt idx="2">
                  <c:v>Notas Altas (9-10)</c:v>
                </c:pt>
              </c:strCache>
            </c:strRef>
          </c:cat>
          <c:val>
            <c:numRef>
              <c:f>Plan1!$C$2:$C$4</c:f>
              <c:numCache>
                <c:formatCode>0.0%</c:formatCode>
                <c:ptCount val="3"/>
                <c:pt idx="0">
                  <c:v>0.13999612978726902</c:v>
                </c:pt>
                <c:pt idx="1">
                  <c:v>0.33475182856491598</c:v>
                </c:pt>
                <c:pt idx="2">
                  <c:v>0.52525204164781503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D9-42A6-9A11-3F817EBCB2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08277856"/>
        <c:axId val="408286480"/>
      </c:barChart>
      <c:catAx>
        <c:axId val="408277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08286480"/>
        <c:crosses val="autoZero"/>
        <c:auto val="1"/>
        <c:lblAlgn val="ctr"/>
        <c:lblOffset val="100"/>
        <c:noMultiLvlLbl val="0"/>
      </c:catAx>
      <c:valAx>
        <c:axId val="40828648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082778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6D-43CA-B71F-85019EFDD3A6}"/>
              </c:ext>
            </c:extLst>
          </c:dPt>
          <c:dPt>
            <c:idx val="1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6D-43CA-B71F-85019EFDD3A6}"/>
              </c:ext>
            </c:extLst>
          </c:dPt>
          <c:dPt>
            <c:idx val="2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6D-43CA-B71F-85019EFDD3A6}"/>
              </c:ext>
            </c:extLst>
          </c:dPt>
          <c:dPt>
            <c:idx val="3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6D-43CA-B71F-85019EFDD3A6}"/>
              </c:ext>
            </c:extLst>
          </c:dPt>
          <c:dPt>
            <c:idx val="4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6D-43CA-B71F-85019EFDD3A6}"/>
              </c:ext>
            </c:extLst>
          </c:dPt>
          <c:dPt>
            <c:idx val="5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46D-43CA-B71F-85019EFDD3A6}"/>
              </c:ext>
            </c:extLst>
          </c:dPt>
          <c:dPt>
            <c:idx val="6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46D-43CA-B71F-85019EFDD3A6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46D-43CA-B71F-85019EFDD3A6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46D-43CA-B71F-85019EFDD3A6}"/>
              </c:ext>
            </c:extLst>
          </c:dPt>
          <c:dPt>
            <c:idx val="9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46D-43CA-B71F-85019EFDD3A6}"/>
              </c:ext>
            </c:extLst>
          </c:dPt>
          <c:dPt>
            <c:idx val="1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46D-43CA-B71F-85019EFDD3A6}"/>
              </c:ext>
            </c:extLst>
          </c:dPt>
          <c:dPt>
            <c:idx val="11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46D-43CA-B71F-85019EFDD3A6}"/>
              </c:ext>
            </c:extLst>
          </c:dPt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9,8%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C46D-43CA-B71F-85019EFDD3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Plan1!$A$2:$A$13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</c:v>
                </c:pt>
              </c:strCache>
            </c:strRef>
          </c:cat>
          <c:val>
            <c:numRef>
              <c:f>Plan1!$B$2:$B$13</c:f>
              <c:numCache>
                <c:formatCode>0.0%</c:formatCode>
                <c:ptCount val="12"/>
                <c:pt idx="0">
                  <c:v>6.0993049985346211E-3</c:v>
                </c:pt>
                <c:pt idx="1">
                  <c:v>1.8901546629038324E-4</c:v>
                </c:pt>
                <c:pt idx="2">
                  <c:v>1.8968986338627853E-3</c:v>
                </c:pt>
                <c:pt idx="3">
                  <c:v>2.9733714986767577E-3</c:v>
                </c:pt>
                <c:pt idx="4">
                  <c:v>4.9015639270567164E-3</c:v>
                </c:pt>
                <c:pt idx="5">
                  <c:v>3.5232491363283706E-2</c:v>
                </c:pt>
                <c:pt idx="6">
                  <c:v>2.6414038893117095E-2</c:v>
                </c:pt>
                <c:pt idx="7">
                  <c:v>6.1519236920474542E-2</c:v>
                </c:pt>
                <c:pt idx="8">
                  <c:v>0.16121127528378296</c:v>
                </c:pt>
                <c:pt idx="9">
                  <c:v>0.15933402679524006</c:v>
                </c:pt>
                <c:pt idx="10">
                  <c:v>0.44229863952961201</c:v>
                </c:pt>
                <c:pt idx="11">
                  <c:v>9.7930136690068323E-2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C46D-43CA-B71F-85019EFDD3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8287264"/>
        <c:axId val="408280600"/>
      </c:barChart>
      <c:catAx>
        <c:axId val="40828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08280600"/>
        <c:crosses val="autoZero"/>
        <c:auto val="1"/>
        <c:lblAlgn val="ctr"/>
        <c:lblOffset val="100"/>
        <c:noMultiLvlLbl val="0"/>
      </c:catAx>
      <c:valAx>
        <c:axId val="40828060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408287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C87-47BE-A222-1C8698AEB6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0.0%</c:formatCode>
                <c:ptCount val="2"/>
                <c:pt idx="0">
                  <c:v>0.68069567158810185</c:v>
                </c:pt>
                <c:pt idx="1">
                  <c:v>0.3193043284118981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87-47BE-A222-1C8698AEB6E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l"/>
      <c:layout/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Notas Baixas (0-6) </c:v>
                </c:pt>
                <c:pt idx="1">
                  <c:v>Notas Médias (7-8)</c:v>
                </c:pt>
                <c:pt idx="2">
                  <c:v>Notas Altas (9-10)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6.0449029763805971E-2</c:v>
                </c:pt>
                <c:pt idx="1">
                  <c:v>0.26293744505770705</c:v>
                </c:pt>
                <c:pt idx="2">
                  <c:v>0.67661352517848694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86-4A12-BA2A-46856D01CDE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E68422"/>
            </a:solidFill>
            <a:ln>
              <a:solidFill>
                <a:srgbClr val="E6842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Notas Baixas (0-6) </c:v>
                </c:pt>
                <c:pt idx="1">
                  <c:v>Notas Médias (7-8)</c:v>
                </c:pt>
                <c:pt idx="2">
                  <c:v>Notas Altas (9-10)</c:v>
                </c:pt>
              </c:strCache>
            </c:strRef>
          </c:cat>
          <c:val>
            <c:numRef>
              <c:f>Plan1!$C$2:$C$4</c:f>
              <c:numCache>
                <c:formatCode>0.0%</c:formatCode>
                <c:ptCount val="3"/>
                <c:pt idx="0">
                  <c:v>8.6142645865249834E-2</c:v>
                </c:pt>
                <c:pt idx="1">
                  <c:v>0.24691049026624254</c:v>
                </c:pt>
                <c:pt idx="2">
                  <c:v>0.66694686386850766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86-4A12-BA2A-46856D01CD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08280992"/>
        <c:axId val="408282168"/>
      </c:barChart>
      <c:catAx>
        <c:axId val="408280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08282168"/>
        <c:crosses val="autoZero"/>
        <c:auto val="1"/>
        <c:lblAlgn val="ctr"/>
        <c:lblOffset val="100"/>
        <c:noMultiLvlLbl val="0"/>
      </c:catAx>
      <c:valAx>
        <c:axId val="4082821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0828099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6D-43CA-B71F-85019EFDD3A6}"/>
              </c:ext>
            </c:extLst>
          </c:dPt>
          <c:dPt>
            <c:idx val="1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6D-43CA-B71F-85019EFDD3A6}"/>
              </c:ext>
            </c:extLst>
          </c:dPt>
          <c:dPt>
            <c:idx val="2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6D-43CA-B71F-85019EFDD3A6}"/>
              </c:ext>
            </c:extLst>
          </c:dPt>
          <c:dPt>
            <c:idx val="3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6D-43CA-B71F-85019EFDD3A6}"/>
              </c:ext>
            </c:extLst>
          </c:dPt>
          <c:dPt>
            <c:idx val="4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6D-43CA-B71F-85019EFDD3A6}"/>
              </c:ext>
            </c:extLst>
          </c:dPt>
          <c:dPt>
            <c:idx val="5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46D-43CA-B71F-85019EFDD3A6}"/>
              </c:ext>
            </c:extLst>
          </c:dPt>
          <c:dPt>
            <c:idx val="6"/>
            <c:invertIfNegative val="0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46D-43CA-B71F-85019EFDD3A6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46D-43CA-B71F-85019EFDD3A6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46D-43CA-B71F-85019EFDD3A6}"/>
              </c:ext>
            </c:extLst>
          </c:dPt>
          <c:dPt>
            <c:idx val="9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46D-43CA-B71F-85019EFDD3A6}"/>
              </c:ext>
            </c:extLst>
          </c:dPt>
          <c:dPt>
            <c:idx val="10"/>
            <c:invertIfNegative val="0"/>
            <c:bubble3D val="0"/>
            <c:spPr>
              <a:solidFill>
                <a:srgbClr val="6692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46D-43CA-B71F-85019EFDD3A6}"/>
              </c:ext>
            </c:extLst>
          </c:dPt>
          <c:dPt>
            <c:idx val="11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46D-43CA-B71F-85019EFDD3A6}"/>
              </c:ext>
            </c:extLst>
          </c:dPt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20,2%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C46D-43CA-B71F-85019EFDD3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Plan1!$A$2:$A$13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</c:v>
                </c:pt>
              </c:strCache>
            </c:strRef>
          </c:cat>
          <c:val>
            <c:numRef>
              <c:f>Plan1!$B$2:$B$13</c:f>
              <c:numCache>
                <c:formatCode>0.0%</c:formatCode>
                <c:ptCount val="12"/>
                <c:pt idx="0">
                  <c:v>1.8107332318026338E-2</c:v>
                </c:pt>
                <c:pt idx="1">
                  <c:v>1.7850721092517257E-3</c:v>
                </c:pt>
                <c:pt idx="2">
                  <c:v>7.9605685137262953E-3</c:v>
                </c:pt>
                <c:pt idx="3">
                  <c:v>8.9526282824817834E-3</c:v>
                </c:pt>
                <c:pt idx="4">
                  <c:v>1.2139635742396149E-2</c:v>
                </c:pt>
                <c:pt idx="5">
                  <c:v>5.7679049118253722E-2</c:v>
                </c:pt>
                <c:pt idx="6">
                  <c:v>3.765070330476563E-2</c:v>
                </c:pt>
                <c:pt idx="7">
                  <c:v>7.9956999075525378E-2</c:v>
                </c:pt>
                <c:pt idx="8">
                  <c:v>0.1549858594123199</c:v>
                </c:pt>
                <c:pt idx="9">
                  <c:v>0.10971494352390719</c:v>
                </c:pt>
                <c:pt idx="10">
                  <c:v>0.30903387877083971</c:v>
                </c:pt>
                <c:pt idx="11">
                  <c:v>0.20203332982850611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C46D-43CA-B71F-85019EFDD3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8279424"/>
        <c:axId val="408283344"/>
      </c:barChart>
      <c:catAx>
        <c:axId val="40827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08283344"/>
        <c:crosses val="autoZero"/>
        <c:auto val="1"/>
        <c:lblAlgn val="ctr"/>
        <c:lblOffset val="100"/>
        <c:noMultiLvlLbl val="0"/>
      </c:catAx>
      <c:valAx>
        <c:axId val="40828334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408279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Notas Baixas (0-6) </c:v>
                </c:pt>
                <c:pt idx="1">
                  <c:v>Notas Médias (7-8)</c:v>
                </c:pt>
                <c:pt idx="2">
                  <c:v>Notas Altas (9-10)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0.1514432777140044</c:v>
                </c:pt>
                <c:pt idx="1">
                  <c:v>0.30869156894568195</c:v>
                </c:pt>
                <c:pt idx="2">
                  <c:v>0.53986515334031371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B2-489C-834F-5ABEEE6AE36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E68422"/>
            </a:solidFill>
            <a:ln>
              <a:solidFill>
                <a:srgbClr val="E6842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Notas Baixas (0-6) </c:v>
                </c:pt>
                <c:pt idx="1">
                  <c:v>Notas Médias (7-8)</c:v>
                </c:pt>
                <c:pt idx="2">
                  <c:v>Notas Altas (9-10)</c:v>
                </c:pt>
              </c:strCache>
            </c:strRef>
          </c:cat>
          <c:val>
            <c:numRef>
              <c:f>Plan1!$C$2:$C$4</c:f>
              <c:numCache>
                <c:formatCode>0.0%</c:formatCode>
                <c:ptCount val="3"/>
                <c:pt idx="0">
                  <c:v>0.18080327760794215</c:v>
                </c:pt>
                <c:pt idx="1">
                  <c:v>0.29442690687488576</c:v>
                </c:pt>
                <c:pt idx="2">
                  <c:v>0.52476981551717206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B2-489C-834F-5ABEEE6AE3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08285304"/>
        <c:axId val="408284520"/>
      </c:barChart>
      <c:catAx>
        <c:axId val="408285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i="0"/>
            </a:pPr>
            <a:endParaRPr lang="pt-BR"/>
          </a:p>
        </c:txPr>
        <c:crossAx val="408284520"/>
        <c:crosses val="autoZero"/>
        <c:auto val="1"/>
        <c:lblAlgn val="ctr"/>
        <c:lblOffset val="100"/>
        <c:noMultiLvlLbl val="0"/>
      </c:catAx>
      <c:valAx>
        <c:axId val="4082845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0828530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363300089163883"/>
          <c:y val="3.3449348539817417E-2"/>
          <c:w val="0.52978527077238335"/>
          <c:h val="0.933101302920365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1,8%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A4-4F00-BDCA-0D67F3C6092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Plan1!$A$2:$A$11</c:f>
              <c:strCache>
                <c:ptCount val="10"/>
                <c:pt idx="0">
                  <c:v>Outras </c:v>
                </c:pt>
                <c:pt idx="1">
                  <c:v>Empregada doméstica</c:v>
                </c:pt>
                <c:pt idx="2">
                  <c:v>Desempregado</c:v>
                </c:pt>
                <c:pt idx="3">
                  <c:v>Estudante</c:v>
                </c:pt>
                <c:pt idx="4">
                  <c:v>Dono/Sócio de negócio próprio</c:v>
                </c:pt>
                <c:pt idx="5">
                  <c:v>Servidor/funcionário público</c:v>
                </c:pt>
                <c:pt idx="6">
                  <c:v>Dona de Casa</c:v>
                </c:pt>
                <c:pt idx="7">
                  <c:v>Aposentado</c:v>
                </c:pt>
                <c:pt idx="8">
                  <c:v>Autônomo/Trabalha conta própria</c:v>
                </c:pt>
                <c:pt idx="9">
                  <c:v>Empregado de empresa privada</c:v>
                </c:pt>
              </c:strCache>
            </c:strRef>
          </c:cat>
          <c:val>
            <c:numRef>
              <c:f>Plan1!$B$2:$B$11</c:f>
              <c:numCache>
                <c:formatCode>0.0%</c:formatCode>
                <c:ptCount val="10"/>
                <c:pt idx="0">
                  <c:v>5.0774419479292384E-4</c:v>
                </c:pt>
                <c:pt idx="1">
                  <c:v>1.7825197401564557E-2</c:v>
                </c:pt>
                <c:pt idx="2">
                  <c:v>3.6141586919552909E-2</c:v>
                </c:pt>
                <c:pt idx="3">
                  <c:v>4.6923805213196251E-2</c:v>
                </c:pt>
                <c:pt idx="4">
                  <c:v>8.3749447624558326E-2</c:v>
                </c:pt>
                <c:pt idx="5">
                  <c:v>0.10260192043929547</c:v>
                </c:pt>
                <c:pt idx="6">
                  <c:v>0.10390103968254132</c:v>
                </c:pt>
                <c:pt idx="7">
                  <c:v>0.1467980106652351</c:v>
                </c:pt>
                <c:pt idx="8">
                  <c:v>0.19685580023723595</c:v>
                </c:pt>
                <c:pt idx="9">
                  <c:v>0.26469544762202718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A4-4F00-BDCA-0D67F3C60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290008"/>
        <c:axId val="408290400"/>
      </c:barChart>
      <c:catAx>
        <c:axId val="408290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08290400"/>
        <c:crosses val="autoZero"/>
        <c:auto val="1"/>
        <c:lblAlgn val="ctr"/>
        <c:lblOffset val="100"/>
        <c:noMultiLvlLbl val="0"/>
      </c:catAx>
      <c:valAx>
        <c:axId val="408290400"/>
        <c:scaling>
          <c:orientation val="minMax"/>
          <c:max val="1"/>
        </c:scaling>
        <c:delete val="1"/>
        <c:axPos val="b"/>
        <c:numFmt formatCode="0.0%" sourceLinked="1"/>
        <c:majorTickMark val="out"/>
        <c:minorTickMark val="none"/>
        <c:tickLblPos val="nextTo"/>
        <c:crossAx val="408290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0C-4B41-8A8F-D3585957522A}"/>
              </c:ext>
            </c:extLst>
          </c:dPt>
          <c:dPt>
            <c:idx val="1"/>
            <c:bubble3D val="0"/>
            <c:spPr>
              <a:solidFill>
                <a:srgbClr val="B845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0C-4B41-8A8F-D3585957522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Sim
</a:t>
                    </a:r>
                    <a:r>
                      <a:rPr lang="en-US" smtClean="0"/>
                      <a:t>20,3%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D0C-4B41-8A8F-D3585957522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Não
</a:t>
                    </a:r>
                    <a:r>
                      <a:rPr lang="en-US" smtClean="0"/>
                      <a:t>79,7%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D0C-4B41-8A8F-D3585957522A}"/>
                </c:ex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0.0%</c:formatCode>
                <c:ptCount val="2"/>
                <c:pt idx="0">
                  <c:v>0.20347891937383566</c:v>
                </c:pt>
                <c:pt idx="1">
                  <c:v>0.79652108062616434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0C-4B41-8A8F-D3585957522A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b="1">
          <a:solidFill>
            <a:schemeClr val="bg1"/>
          </a:solidFill>
        </a:defRPr>
      </a:pPr>
      <a:endParaRPr lang="pt-B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7F4-409C-99CA-24FCC59F6FF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7F4-409C-99CA-24FCC59F6FF5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7F4-409C-99CA-24FCC59F6FF5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7F4-409C-99CA-24FCC59F6F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Aposentado</c:v>
                </c:pt>
                <c:pt idx="1">
                  <c:v>Dona de Casa</c:v>
                </c:pt>
                <c:pt idx="2">
                  <c:v>Servidor/funcionário público</c:v>
                </c:pt>
                <c:pt idx="3">
                  <c:v>Estudante</c:v>
                </c:pt>
                <c:pt idx="4">
                  <c:v>Empregada doméstica</c:v>
                </c:pt>
                <c:pt idx="5">
                  <c:v>Empregado de empresa privada</c:v>
                </c:pt>
                <c:pt idx="6">
                  <c:v>Dono/Sócio de negócio próprio</c:v>
                </c:pt>
                <c:pt idx="7">
                  <c:v>Desempregado</c:v>
                </c:pt>
                <c:pt idx="8">
                  <c:v>Autônomo/trabalha conta própria</c:v>
                </c:pt>
              </c:strCache>
            </c:strRef>
          </c:cat>
          <c:val>
            <c:numRef>
              <c:f>Plan1!$B$2:$B$10</c:f>
              <c:numCache>
                <c:formatCode>0.0%</c:formatCode>
                <c:ptCount val="9"/>
                <c:pt idx="0">
                  <c:v>0.104</c:v>
                </c:pt>
                <c:pt idx="1">
                  <c:v>0.12</c:v>
                </c:pt>
                <c:pt idx="2">
                  <c:v>0.16900000000000001</c:v>
                </c:pt>
                <c:pt idx="3">
                  <c:v>0.17399999999999999</c:v>
                </c:pt>
                <c:pt idx="4">
                  <c:v>0.184</c:v>
                </c:pt>
                <c:pt idx="5">
                  <c:v>0.22900000000000001</c:v>
                </c:pt>
                <c:pt idx="6">
                  <c:v>0.245</c:v>
                </c:pt>
                <c:pt idx="7">
                  <c:v>0.28199999999999997</c:v>
                </c:pt>
                <c:pt idx="8">
                  <c:v>0.30399999999999999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7F4-409C-99CA-24FCC59F6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290792"/>
        <c:axId val="408291576"/>
      </c:barChart>
      <c:catAx>
        <c:axId val="408290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pt-BR"/>
          </a:p>
        </c:txPr>
        <c:crossAx val="408291576"/>
        <c:crosses val="autoZero"/>
        <c:auto val="1"/>
        <c:lblAlgn val="ctr"/>
        <c:lblOffset val="100"/>
        <c:noMultiLvlLbl val="0"/>
      </c:catAx>
      <c:valAx>
        <c:axId val="408291576"/>
        <c:scaling>
          <c:orientation val="minMax"/>
          <c:max val="0.60000000000000009"/>
        </c:scaling>
        <c:delete val="1"/>
        <c:axPos val="b"/>
        <c:numFmt formatCode="0.0%" sourceLinked="1"/>
        <c:majorTickMark val="out"/>
        <c:minorTickMark val="none"/>
        <c:tickLblPos val="nextTo"/>
        <c:crossAx val="408290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24,9%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A85-44A3-ABAB-BBCE48E7C51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Até 1 Salário Mínimo (R$ 880,00)</c:v>
                </c:pt>
                <c:pt idx="1">
                  <c:v>De 1 Salário Mínimo até 2 Salários Mínimos (R$ 880,01 a R$ 1.760,00)</c:v>
                </c:pt>
                <c:pt idx="2">
                  <c:v>De 2 Salários Mínimos até 3 Salários Mínimos (R$ 1.760,01 a R$ 2.640,00)</c:v>
                </c:pt>
                <c:pt idx="3">
                  <c:v>De 3 Salários Mínimos até 5 Salários Mínimos (R$ 2.640,01 a R$ 4.400,00)</c:v>
                </c:pt>
                <c:pt idx="4">
                  <c:v>De 5 Salários Mínimos até 10 Salários Mínimos (R$ 4.400,01 a R$ 8.800,00)</c:v>
                </c:pt>
                <c:pt idx="5">
                  <c:v>De 10 Salários Mínimos até 15 Salários Mínimos (R$ 8.800,01 a R$ 13.200,00)</c:v>
                </c:pt>
                <c:pt idx="6">
                  <c:v>De 15 Salários Mínimos até 20 Salários Mínimos (R$ 13.200,01 a R$ 17.600,00)</c:v>
                </c:pt>
                <c:pt idx="7">
                  <c:v>Acima de 20 Salários Mínimos (R$ 17.600,00)</c:v>
                </c:pt>
              </c:strCache>
            </c:strRef>
          </c:cat>
          <c:val>
            <c:numRef>
              <c:f>Plan1!$B$2:$B$9</c:f>
              <c:numCache>
                <c:formatCode>0.0%</c:formatCode>
                <c:ptCount val="8"/>
                <c:pt idx="0">
                  <c:v>6.672506748469352E-2</c:v>
                </c:pt>
                <c:pt idx="1">
                  <c:v>0.15044301519730702</c:v>
                </c:pt>
                <c:pt idx="2">
                  <c:v>0.19213802148530598</c:v>
                </c:pt>
                <c:pt idx="3">
                  <c:v>0.24794914690053591</c:v>
                </c:pt>
                <c:pt idx="4">
                  <c:v>0.19913965923893009</c:v>
                </c:pt>
                <c:pt idx="5">
                  <c:v>7.3395088777684955E-2</c:v>
                </c:pt>
                <c:pt idx="6">
                  <c:v>3.0867510820769318E-2</c:v>
                </c:pt>
                <c:pt idx="7">
                  <c:v>3.9342490094773155E-2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85-44A3-ABAB-BBCE48E7C5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3558936"/>
        <c:axId val="343558544"/>
      </c:barChart>
      <c:catAx>
        <c:axId val="3435589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343558544"/>
        <c:crosses val="autoZero"/>
        <c:auto val="1"/>
        <c:lblAlgn val="ctr"/>
        <c:lblOffset val="100"/>
        <c:noMultiLvlLbl val="0"/>
      </c:catAx>
      <c:valAx>
        <c:axId val="343558544"/>
        <c:scaling>
          <c:orientation val="minMax"/>
          <c:max val="1"/>
        </c:scaling>
        <c:delete val="1"/>
        <c:axPos val="b"/>
        <c:numFmt formatCode="0.0%" sourceLinked="1"/>
        <c:majorTickMark val="out"/>
        <c:minorTickMark val="none"/>
        <c:tickLblPos val="nextTo"/>
        <c:crossAx val="343558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</a:defRPr>
      </a:pPr>
      <a:endParaRPr lang="pt-B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12,0%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7B2-4C50-AEA2-32DFB50D8C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Plan1!$A$2:$A$17</c:f>
              <c:strCach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Mais de 15</c:v>
                </c:pt>
              </c:strCache>
            </c:strRef>
          </c:cat>
          <c:val>
            <c:numRef>
              <c:f>Plan1!$B$2:$B$17</c:f>
              <c:numCache>
                <c:formatCode>0.0%</c:formatCode>
                <c:ptCount val="16"/>
                <c:pt idx="0">
                  <c:v>6.6524079168375411E-2</c:v>
                </c:pt>
                <c:pt idx="1">
                  <c:v>0.21195971224912658</c:v>
                </c:pt>
                <c:pt idx="2">
                  <c:v>0.26648621401992278</c:v>
                </c:pt>
                <c:pt idx="3">
                  <c:v>0.25104490832506116</c:v>
                </c:pt>
                <c:pt idx="4">
                  <c:v>0.11957736818666848</c:v>
                </c:pt>
                <c:pt idx="5">
                  <c:v>4.5375991817093869E-2</c:v>
                </c:pt>
                <c:pt idx="6">
                  <c:v>1.5280014050701238E-2</c:v>
                </c:pt>
                <c:pt idx="7">
                  <c:v>1.160588042866015E-2</c:v>
                </c:pt>
                <c:pt idx="8">
                  <c:v>3.9307852539065191E-3</c:v>
                </c:pt>
                <c:pt idx="9">
                  <c:v>3.8861444018285572E-3</c:v>
                </c:pt>
                <c:pt idx="10">
                  <c:v>9.3617367121338045E-4</c:v>
                </c:pt>
                <c:pt idx="11">
                  <c:v>1.1190551802185637E-3</c:v>
                </c:pt>
                <c:pt idx="12" formatCode="0.00%">
                  <c:v>1.2662282267399599E-4</c:v>
                </c:pt>
                <c:pt idx="13" formatCode="0.00%">
                  <c:v>1.2862929001248834E-4</c:v>
                </c:pt>
                <c:pt idx="14" formatCode="0.00%">
                  <c:v>2.3953792654027179E-4</c:v>
                </c:pt>
                <c:pt idx="15">
                  <c:v>1.7788832079964751E-3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B2-4C50-AEA2-32DFB50D8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563248"/>
        <c:axId val="343563640"/>
      </c:barChart>
      <c:catAx>
        <c:axId val="34356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343563640"/>
        <c:crosses val="autoZero"/>
        <c:auto val="1"/>
        <c:lblAlgn val="ctr"/>
        <c:lblOffset val="100"/>
        <c:noMultiLvlLbl val="0"/>
      </c:catAx>
      <c:valAx>
        <c:axId val="343563640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extTo"/>
        <c:crossAx val="343563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Média da Renda Familiar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1.1660779656254906E-2"/>
                  <c:y val="-3.20671440547006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AC9-4B1F-99AF-E3028F6A361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033572027350496E-2"/>
                  <c:y val="-3.20671440547009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C9-4B1F-99AF-E3028F6A361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151949140637265E-3"/>
                  <c:y val="9.62014321641029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AC9-4B1F-99AF-E3028F6A3612}"/>
                </c:ext>
                <c:ext xmlns:c15="http://schemas.microsoft.com/office/drawing/2012/chart" uri="{CE6537A1-D6FC-4f65-9D91-7224C49458BB}"/>
              </c:extLst>
            </c:dLbl>
            <c:spPr>
              <a:gradFill>
                <a:gsLst>
                  <a:gs pos="92900">
                    <a:schemeClr val="bg2">
                      <a:lumMod val="90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 ou mais</c:v>
                </c:pt>
              </c:strCache>
            </c:strRef>
          </c:cat>
          <c:val>
            <c:numRef>
              <c:f>Plan1!$B$2:$B$14</c:f>
              <c:numCache>
                <c:formatCode>_-"R$"\ * #,##0_-;\-"R$"\ * #,##0_-;_-"R$"\ * "-"??_-;_-@_-</c:formatCode>
                <c:ptCount val="13"/>
                <c:pt idx="0">
                  <c:v>3848.12</c:v>
                </c:pt>
                <c:pt idx="1">
                  <c:v>5258.04</c:v>
                </c:pt>
                <c:pt idx="2">
                  <c:v>5493.62</c:v>
                </c:pt>
                <c:pt idx="3">
                  <c:v>7034.51</c:v>
                </c:pt>
                <c:pt idx="4">
                  <c:v>5881</c:v>
                </c:pt>
                <c:pt idx="5">
                  <c:v>6833.84</c:v>
                </c:pt>
                <c:pt idx="6">
                  <c:v>4459.79</c:v>
                </c:pt>
                <c:pt idx="7">
                  <c:v>5038.88</c:v>
                </c:pt>
                <c:pt idx="8">
                  <c:v>3676.1</c:v>
                </c:pt>
                <c:pt idx="9">
                  <c:v>7661.62</c:v>
                </c:pt>
                <c:pt idx="10">
                  <c:v>1821.59</c:v>
                </c:pt>
                <c:pt idx="11">
                  <c:v>3159.93</c:v>
                </c:pt>
                <c:pt idx="12">
                  <c:v>5626.62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AC9-4B1F-99AF-E3028F6A3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559720"/>
        <c:axId val="343560504"/>
      </c:barChart>
      <c:lineChart>
        <c:grouping val="standar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Renda per capita</c:v>
                </c:pt>
              </c:strCache>
            </c:strRef>
          </c:tx>
          <c:dLbls>
            <c:dLbl>
              <c:idx val="0"/>
              <c:layout>
                <c:manualLayout>
                  <c:x val="-5.0222578315671021E-2"/>
                  <c:y val="4.3123623786792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AC9-4B1F-99AF-E3028F6A361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576915288982227E-2"/>
                  <c:y val="-4.9397744512904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AC9-4B1F-99AF-E3028F6A361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1601242335081047E-2"/>
                  <c:y val="-4.36151447653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AC9-4B1F-99AF-E3028F6A361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489577322949782E-2"/>
                  <c:y val="-4.072384489155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AC9-4B1F-99AF-E3028F6A3612}"/>
                </c:ext>
                <c:ext xmlns:c15="http://schemas.microsoft.com/office/drawing/2012/chart" uri="{CE6537A1-D6FC-4f65-9D91-7224C49458BB}"/>
              </c:extLst>
            </c:dLbl>
            <c:spPr>
              <a:gradFill>
                <a:gsLst>
                  <a:gs pos="100000">
                    <a:srgbClr val="CD9293"/>
                  </a:gs>
                  <a:gs pos="0">
                    <a:srgbClr val="B84542"/>
                  </a:gs>
                  <a:gs pos="100000">
                    <a:srgbClr val="CF999B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 ou mais</c:v>
                </c:pt>
              </c:strCache>
            </c:strRef>
          </c:cat>
          <c:val>
            <c:numRef>
              <c:f>Plan1!$C$2:$C$14</c:f>
              <c:numCache>
                <c:formatCode>_-"R$"\ * #,##0_-;\-"R$"\ * #,##0_-;_-"R$"\ * "-"??_-;_-@_-</c:formatCode>
                <c:ptCount val="13"/>
                <c:pt idx="0">
                  <c:v>3848.12</c:v>
                </c:pt>
                <c:pt idx="1">
                  <c:v>2629.02</c:v>
                </c:pt>
                <c:pt idx="2">
                  <c:v>1831.2066666666667</c:v>
                </c:pt>
                <c:pt idx="3">
                  <c:v>1758.6275000000001</c:v>
                </c:pt>
                <c:pt idx="4">
                  <c:v>1176.2</c:v>
                </c:pt>
                <c:pt idx="5">
                  <c:v>1138.9733333333334</c:v>
                </c:pt>
                <c:pt idx="6">
                  <c:v>637.11285714285714</c:v>
                </c:pt>
                <c:pt idx="7">
                  <c:v>629.86</c:v>
                </c:pt>
                <c:pt idx="8">
                  <c:v>408.45555555555552</c:v>
                </c:pt>
                <c:pt idx="9">
                  <c:v>766.16200000000003</c:v>
                </c:pt>
                <c:pt idx="10">
                  <c:v>165.5990909090909</c:v>
                </c:pt>
                <c:pt idx="11">
                  <c:v>263.32749999999999</c:v>
                </c:pt>
                <c:pt idx="12">
                  <c:v>361.61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AAC9-4B1F-99AF-E3028F6A3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561680"/>
        <c:axId val="343560896"/>
      </c:lineChart>
      <c:catAx>
        <c:axId val="343559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343560504"/>
        <c:crossesAt val="0"/>
        <c:auto val="1"/>
        <c:lblAlgn val="ctr"/>
        <c:lblOffset val="100"/>
        <c:noMultiLvlLbl val="0"/>
      </c:catAx>
      <c:valAx>
        <c:axId val="343560504"/>
        <c:scaling>
          <c:orientation val="minMax"/>
          <c:max val="8000"/>
        </c:scaling>
        <c:delete val="0"/>
        <c:axPos val="l"/>
        <c:numFmt formatCode="_-&quot;R$&quot;\ * #,##0_-;\-&quot;R$&quot;\ * #,##0_-;_-&quot;R$&quot;\ 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43559720"/>
        <c:crosses val="autoZero"/>
        <c:crossBetween val="between"/>
      </c:valAx>
      <c:valAx>
        <c:axId val="343560896"/>
        <c:scaling>
          <c:orientation val="minMax"/>
          <c:max val="8000"/>
        </c:scaling>
        <c:delete val="0"/>
        <c:axPos val="r"/>
        <c:numFmt formatCode="_-&quot;R$&quot;\ * #,##0_-;\-&quot;R$&quot;\ * #,##0_-;_-&quot;R$&quot;\ 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43561680"/>
        <c:crosses val="max"/>
        <c:crossBetween val="between"/>
      </c:valAx>
      <c:catAx>
        <c:axId val="343561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3560896"/>
        <c:crossesAt val="0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</c:strCache>
            </c:strRef>
          </c:cat>
          <c:val>
            <c:numRef>
              <c:f>Plan1!$B$2:$B$8</c:f>
              <c:numCache>
                <c:formatCode>0.0%</c:formatCode>
                <c:ptCount val="7"/>
                <c:pt idx="0">
                  <c:v>8.2496880736234124E-2</c:v>
                </c:pt>
                <c:pt idx="1">
                  <c:v>6.670388399409205E-2</c:v>
                </c:pt>
                <c:pt idx="2">
                  <c:v>4.0338077242032623E-2</c:v>
                </c:pt>
                <c:pt idx="3">
                  <c:v>0.3307954754531825</c:v>
                </c:pt>
                <c:pt idx="4">
                  <c:v>0.10400961854080065</c:v>
                </c:pt>
                <c:pt idx="5">
                  <c:v>0.28004524526652735</c:v>
                </c:pt>
                <c:pt idx="6">
                  <c:v>9.5610818767130679E-2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24-41AB-8DF1-A2325BB55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9756208"/>
        <c:axId val="399750720"/>
      </c:barChart>
      <c:catAx>
        <c:axId val="399756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pt-BR"/>
          </a:p>
        </c:txPr>
        <c:crossAx val="399750720"/>
        <c:crosses val="autoZero"/>
        <c:auto val="1"/>
        <c:lblAlgn val="ctr"/>
        <c:lblOffset val="100"/>
        <c:noMultiLvlLbl val="0"/>
      </c:catAx>
      <c:valAx>
        <c:axId val="399750720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extTo"/>
        <c:crossAx val="399756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0.0%</c:formatCode>
                <c:ptCount val="2"/>
                <c:pt idx="0">
                  <c:v>0.54400000000000004</c:v>
                </c:pt>
                <c:pt idx="1">
                  <c:v>0.45600000000000002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B0-4040-A739-76FC9500530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Plan1!$C$2:$C$3</c:f>
              <c:numCache>
                <c:formatCode>0.0%</c:formatCode>
                <c:ptCount val="2"/>
                <c:pt idx="0">
                  <c:v>0.68100000000000005</c:v>
                </c:pt>
                <c:pt idx="1">
                  <c:v>0.31900000000000001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B0-4040-A739-76FC950053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11801632"/>
        <c:axId val="311802024"/>
      </c:barChart>
      <c:catAx>
        <c:axId val="311801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 i="0"/>
            </a:pPr>
            <a:endParaRPr lang="pt-BR"/>
          </a:p>
        </c:txPr>
        <c:crossAx val="311802024"/>
        <c:crosses val="autoZero"/>
        <c:auto val="1"/>
        <c:lblAlgn val="ctr"/>
        <c:lblOffset val="100"/>
        <c:noMultiLvlLbl val="0"/>
      </c:catAx>
      <c:valAx>
        <c:axId val="31180202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118016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615901084738"/>
          <c:y val="0.10383473669451249"/>
          <c:w val="0.77056384098915265"/>
          <c:h val="0.799515065531186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smtClean="0"/>
                      <a:t>2,4</a:t>
                    </a:r>
                    <a:r>
                      <a:rPr lang="en-US" b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37F-4E2D-A797-AAFE6209DAC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smtClean="0"/>
                      <a:t>7,7</a:t>
                    </a:r>
                    <a:r>
                      <a:rPr lang="en-US" b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37F-4E2D-A797-AAFE6209DAC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smtClean="0"/>
                      <a:t>17,3</a:t>
                    </a:r>
                    <a:r>
                      <a:rPr lang="en-US" b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37F-4E2D-A797-AAFE6209DAC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 smtClean="0"/>
                      <a:t>20,7</a:t>
                    </a:r>
                    <a:r>
                      <a:rPr lang="en-US" b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37F-4E2D-A797-AAFE6209DAC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0" smtClean="0"/>
                      <a:t>19,7</a:t>
                    </a:r>
                    <a:r>
                      <a:rPr lang="en-US" b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37F-4E2D-A797-AAFE6209DAC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0" smtClean="0"/>
                      <a:t>18,7</a:t>
                    </a:r>
                    <a:r>
                      <a:rPr lang="en-US" b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37F-4E2D-A797-AAFE6209DAC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="0" smtClean="0"/>
                      <a:t>13,5</a:t>
                    </a:r>
                    <a:r>
                      <a:rPr lang="en-US" b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37F-4E2D-A797-AAFE6209DAC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NS/NR</c:v>
                </c:pt>
                <c:pt idx="1">
                  <c:v>De 18 a 24 anos</c:v>
                </c:pt>
                <c:pt idx="2">
                  <c:v>De 25 a 34 anos</c:v>
                </c:pt>
                <c:pt idx="3">
                  <c:v>De 35 a 44 anos</c:v>
                </c:pt>
                <c:pt idx="4">
                  <c:v>De 45 a 54 anos</c:v>
                </c:pt>
                <c:pt idx="5">
                  <c:v>De 55 a 64 anos</c:v>
                </c:pt>
                <c:pt idx="6">
                  <c:v>65 anos ou mais</c:v>
                </c:pt>
              </c:strCache>
            </c:strRef>
          </c:cat>
          <c:val>
            <c:numRef>
              <c:f>Plan1!$B$2:$B$8</c:f>
              <c:numCache>
                <c:formatCode>###0.0%</c:formatCode>
                <c:ptCount val="7"/>
                <c:pt idx="0">
                  <c:v>-2.4E-2</c:v>
                </c:pt>
                <c:pt idx="1">
                  <c:v>-7.6713465638952899E-2</c:v>
                </c:pt>
                <c:pt idx="2">
                  <c:v>-0.17307197889040099</c:v>
                </c:pt>
                <c:pt idx="3">
                  <c:v>-0.20741185036681001</c:v>
                </c:pt>
                <c:pt idx="4">
                  <c:v>-0.196535946586644</c:v>
                </c:pt>
                <c:pt idx="5">
                  <c:v>-0.187097175582954</c:v>
                </c:pt>
                <c:pt idx="6">
                  <c:v>-0.135008196398886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37F-4E2D-A797-AAFE6209DAC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B8454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437F-4E2D-A797-AAFE6209DAC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37F-4E2D-A797-AAFE6209DAC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437F-4E2D-A797-AAFE6209DAC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437F-4E2D-A797-AAFE6209DAC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437F-4E2D-A797-AAFE6209DACB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437F-4E2D-A797-AAFE6209DA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NS/NR</c:v>
                </c:pt>
                <c:pt idx="1">
                  <c:v>De 18 a 24 anos</c:v>
                </c:pt>
                <c:pt idx="2">
                  <c:v>De 25 a 34 anos</c:v>
                </c:pt>
                <c:pt idx="3">
                  <c:v>De 35 a 44 anos</c:v>
                </c:pt>
                <c:pt idx="4">
                  <c:v>De 45 a 54 anos</c:v>
                </c:pt>
                <c:pt idx="5">
                  <c:v>De 55 a 64 anos</c:v>
                </c:pt>
                <c:pt idx="6">
                  <c:v>65 anos ou mais</c:v>
                </c:pt>
              </c:strCache>
            </c:strRef>
          </c:cat>
          <c:val>
            <c:numRef>
              <c:f>Plan1!$C$2:$C$8</c:f>
              <c:numCache>
                <c:formatCode>###0.0%</c:formatCode>
                <c:ptCount val="7"/>
                <c:pt idx="0">
                  <c:v>1.4999999999999999E-2</c:v>
                </c:pt>
                <c:pt idx="1">
                  <c:v>8.3377737420056997E-2</c:v>
                </c:pt>
                <c:pt idx="2">
                  <c:v>0.2005541244672947</c:v>
                </c:pt>
                <c:pt idx="3">
                  <c:v>0.22860185506535605</c:v>
                </c:pt>
                <c:pt idx="4">
                  <c:v>0.19590493488275257</c:v>
                </c:pt>
                <c:pt idx="5">
                  <c:v>0.16375410600021176</c:v>
                </c:pt>
                <c:pt idx="6">
                  <c:v>0.11245166557344387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37F-4E2D-A797-AAFE6209DA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95"/>
        <c:axId val="399748760"/>
        <c:axId val="399490000"/>
      </c:barChart>
      <c:catAx>
        <c:axId val="3997487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400" b="1"/>
            </a:pPr>
            <a:endParaRPr lang="pt-BR"/>
          </a:p>
        </c:txPr>
        <c:crossAx val="399490000"/>
        <c:crosses val="autoZero"/>
        <c:auto val="1"/>
        <c:lblAlgn val="ctr"/>
        <c:lblOffset val="100"/>
        <c:noMultiLvlLbl val="0"/>
      </c:catAx>
      <c:valAx>
        <c:axId val="399490000"/>
        <c:scaling>
          <c:orientation val="minMax"/>
          <c:max val="1"/>
        </c:scaling>
        <c:delete val="1"/>
        <c:axPos val="b"/>
        <c:numFmt formatCode="###0.0%" sourceLinked="1"/>
        <c:majorTickMark val="none"/>
        <c:minorTickMark val="none"/>
        <c:tickLblPos val="nextTo"/>
        <c:crossAx val="399748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829592188871839"/>
          <c:y val="0.52920584024559436"/>
          <c:w val="0.2045900996251154"/>
          <c:h val="0.129031127313516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</a:defRPr>
      </a:pPr>
      <a:endParaRPr lang="pt-BR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B84542"/>
            </a:solidFill>
          </c:spPr>
          <c:explosion val="6"/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6E-4685-AAB1-57F33AA49217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Plan1!$B$2:$B$3</c:f>
              <c:numCache>
                <c:formatCode>0.0%</c:formatCode>
                <c:ptCount val="2"/>
                <c:pt idx="0">
                  <c:v>0.4861453369074461</c:v>
                </c:pt>
                <c:pt idx="1">
                  <c:v>0.51385466309255379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6E-4685-AAB1-57F33AA492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SEBRAE</c:v>
                </c:pt>
                <c:pt idx="1">
                  <c:v>Outros</c:v>
                </c:pt>
                <c:pt idx="2">
                  <c:v>SENAC</c:v>
                </c:pt>
                <c:pt idx="3">
                  <c:v>SENAI</c:v>
                </c:pt>
                <c:pt idx="4">
                  <c:v>SESI</c:v>
                </c:pt>
                <c:pt idx="5">
                  <c:v>Associação comercial</c:v>
                </c:pt>
                <c:pt idx="6">
                  <c:v>Entidades de Classes</c:v>
                </c:pt>
                <c:pt idx="7">
                  <c:v>Câmara de Dirigentes Lojistas</c:v>
                </c:pt>
                <c:pt idx="8">
                  <c:v>SENAR</c:v>
                </c:pt>
              </c:strCache>
            </c:strRef>
          </c:cat>
          <c:val>
            <c:numRef>
              <c:f>Plan1!$B$2:$B$10</c:f>
              <c:numCache>
                <c:formatCode>0.0%</c:formatCode>
                <c:ptCount val="9"/>
                <c:pt idx="0">
                  <c:v>0.88900000000000001</c:v>
                </c:pt>
                <c:pt idx="1">
                  <c:v>3.5999999999999997E-2</c:v>
                </c:pt>
                <c:pt idx="2">
                  <c:v>0.03</c:v>
                </c:pt>
                <c:pt idx="3">
                  <c:v>2.1999999999999999E-2</c:v>
                </c:pt>
                <c:pt idx="4">
                  <c:v>1.2999999999999999E-2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AD-4C0A-8776-EEB65639699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1.34518951754889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AD-4C0A-8776-EEB6563969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08169973451220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AD-4C0A-8776-EEB6563969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SEBRAE</c:v>
                </c:pt>
                <c:pt idx="1">
                  <c:v>Outros</c:v>
                </c:pt>
                <c:pt idx="2">
                  <c:v>SENAC</c:v>
                </c:pt>
                <c:pt idx="3">
                  <c:v>SENAI</c:v>
                </c:pt>
                <c:pt idx="4">
                  <c:v>SESI</c:v>
                </c:pt>
                <c:pt idx="5">
                  <c:v>Associação comercial</c:v>
                </c:pt>
                <c:pt idx="6">
                  <c:v>Entidades de Classes</c:v>
                </c:pt>
                <c:pt idx="7">
                  <c:v>Câmara de Dirigentes Lojistas</c:v>
                </c:pt>
                <c:pt idx="8">
                  <c:v>SENAR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 formatCode="0.0%">
                  <c:v>0.88</c:v>
                </c:pt>
                <c:pt idx="2" formatCode="0.0%">
                  <c:v>3.9E-2</c:v>
                </c:pt>
                <c:pt idx="3" formatCode="0.0%">
                  <c:v>0.05</c:v>
                </c:pt>
                <c:pt idx="4" formatCode="0.0%">
                  <c:v>1.9E-2</c:v>
                </c:pt>
                <c:pt idx="5" formatCode="0.0%">
                  <c:v>4.0000000000000001E-3</c:v>
                </c:pt>
                <c:pt idx="6" formatCode="0.0%">
                  <c:v>5.0000000000000001E-3</c:v>
                </c:pt>
                <c:pt idx="7" formatCode="0.0%">
                  <c:v>1E-3</c:v>
                </c:pt>
                <c:pt idx="8" formatCode="0.0%">
                  <c:v>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9AD-4C0A-8776-EEB6563969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11804768"/>
        <c:axId val="311805160"/>
      </c:barChart>
      <c:catAx>
        <c:axId val="311804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pt-BR"/>
          </a:p>
        </c:txPr>
        <c:crossAx val="311805160"/>
        <c:crosses val="autoZero"/>
        <c:auto val="1"/>
        <c:lblAlgn val="ctr"/>
        <c:lblOffset val="100"/>
        <c:noMultiLvlLbl val="0"/>
      </c:catAx>
      <c:valAx>
        <c:axId val="3118051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118047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62712702663002973"/>
          <c:y val="3.1265540450716153E-2"/>
          <c:w val="0.46212420339677418"/>
          <c:h val="0.937468919098567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C3-48D4-BCB5-A0786F0A3B88}"/>
              </c:ext>
            </c:extLst>
          </c:dPt>
          <c:dPt>
            <c:idx val="1"/>
            <c:invertIfNegative val="0"/>
            <c:bubble3D val="0"/>
            <c:spPr>
              <a:solidFill>
                <a:srgbClr val="2F5897">
                  <a:lumMod val="20000"/>
                  <a:lumOff val="8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C3-48D4-BCB5-A0786F0A3B88}"/>
              </c:ext>
            </c:extLst>
          </c:dPt>
          <c:dPt>
            <c:idx val="2"/>
            <c:invertIfNegative val="0"/>
            <c:bubble3D val="0"/>
            <c:spPr>
              <a:solidFill>
                <a:srgbClr val="E4E9EF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C3-48D4-BCB5-A0786F0A3B88}"/>
              </c:ext>
            </c:extLst>
          </c:dPt>
          <c:dPt>
            <c:idx val="3"/>
            <c:invertIfNegative val="0"/>
            <c:bubble3D val="0"/>
            <c:spPr>
              <a:solidFill>
                <a:srgbClr val="2F5897">
                  <a:lumMod val="40000"/>
                  <a:lumOff val="6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C3-48D4-BCB5-A0786F0A3B88}"/>
              </c:ext>
            </c:extLst>
          </c:dPt>
          <c:dPt>
            <c:idx val="4"/>
            <c:invertIfNegative val="0"/>
            <c:bubble3D val="0"/>
            <c:spPr>
              <a:solidFill>
                <a:srgbClr val="2F5897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7C3-48D4-BCB5-A0786F0A3B88}"/>
              </c:ext>
            </c:extLst>
          </c:dPt>
          <c:dPt>
            <c:idx val="5"/>
            <c:invertIfNegative val="0"/>
            <c:bubble3D val="0"/>
            <c:spPr>
              <a:solidFill>
                <a:srgbClr val="E4E9EF">
                  <a:lumMod val="5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FAA-4A98-8D9A-EA27200364FD}"/>
              </c:ext>
            </c:extLst>
          </c:dPt>
          <c:dPt>
            <c:idx val="6"/>
            <c:invertIfNegative val="0"/>
            <c:bubble3D val="0"/>
            <c:spPr>
              <a:solidFill>
                <a:srgbClr val="2F5897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FAA-4A98-8D9A-EA27200364FD}"/>
              </c:ext>
            </c:extLst>
          </c:dPt>
          <c:dPt>
            <c:idx val="7"/>
            <c:invertIfNegative val="0"/>
            <c:bubble3D val="0"/>
            <c:spPr>
              <a:solidFill>
                <a:srgbClr val="2F589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FAA-4A98-8D9A-EA27200364FD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7C3-48D4-BCB5-A0786F0A3B8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8.4559407755673468E-3"/>
                  <c:y val="-5.6846437183120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405-4CC6-BBF8-8AF186D1AFA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Câmara dos Dirigentes Lojistas </c:v>
                </c:pt>
                <c:pt idx="1">
                  <c:v>Associação comercial </c:v>
                </c:pt>
                <c:pt idx="2">
                  <c:v>Entidades de Classes </c:v>
                </c:pt>
                <c:pt idx="3">
                  <c:v>SENAR</c:v>
                </c:pt>
                <c:pt idx="4">
                  <c:v>SEBRAE </c:v>
                </c:pt>
                <c:pt idx="5">
                  <c:v>SESI</c:v>
                </c:pt>
                <c:pt idx="6">
                  <c:v>SENAC</c:v>
                </c:pt>
                <c:pt idx="7">
                  <c:v>SENAI </c:v>
                </c:pt>
              </c:strCache>
            </c:strRef>
          </c:cat>
          <c:val>
            <c:numRef>
              <c:f>Plan1!$B$2:$B$9</c:f>
              <c:numCache>
                <c:formatCode>###0.0%</c:formatCode>
                <c:ptCount val="8"/>
                <c:pt idx="0">
                  <c:v>4.2999999999999997E-2</c:v>
                </c:pt>
                <c:pt idx="1">
                  <c:v>5.3999999999999999E-2</c:v>
                </c:pt>
                <c:pt idx="2">
                  <c:v>6.7000000000000004E-2</c:v>
                </c:pt>
                <c:pt idx="3">
                  <c:v>8.5000000000000006E-2</c:v>
                </c:pt>
                <c:pt idx="4">
                  <c:v>0.123</c:v>
                </c:pt>
                <c:pt idx="5">
                  <c:v>0.23300000000000001</c:v>
                </c:pt>
                <c:pt idx="6">
                  <c:v>0.47699999999999998</c:v>
                </c:pt>
                <c:pt idx="7">
                  <c:v>0.53100000000000003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7C3-48D4-BCB5-A0786F0A3B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1806728"/>
        <c:axId val="311807512"/>
      </c:barChart>
      <c:catAx>
        <c:axId val="3118067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311807512"/>
        <c:crosses val="autoZero"/>
        <c:auto val="1"/>
        <c:lblAlgn val="ctr"/>
        <c:lblOffset val="100"/>
        <c:noMultiLvlLbl val="0"/>
      </c:catAx>
      <c:valAx>
        <c:axId val="311807512"/>
        <c:scaling>
          <c:orientation val="minMax"/>
          <c:max val="1"/>
          <c:min val="0"/>
        </c:scaling>
        <c:delete val="1"/>
        <c:axPos val="b"/>
        <c:numFmt formatCode="###0.0%" sourceLinked="1"/>
        <c:majorTickMark val="out"/>
        <c:minorTickMark val="none"/>
        <c:tickLblPos val="nextTo"/>
        <c:crossAx val="311806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l"/>
      <c:layout/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5638149433494"/>
          <c:y val="0.11119389763779527"/>
          <c:w val="0.52263872752368379"/>
          <c:h val="0.54636220472440944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5E-4BAE-8EBF-9AC28DE91DC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5E-4BAE-8EBF-9AC28DE91DC9}"/>
              </c:ext>
            </c:extLst>
          </c:dPt>
          <c:dPt>
            <c:idx val="2"/>
            <c:bubble3D val="0"/>
            <c:spPr>
              <a:solidFill>
                <a:srgbClr val="C5615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5E-4BAE-8EBF-9AC28DE91DC9}"/>
              </c:ext>
            </c:extLst>
          </c:dPt>
          <c:dLbls>
            <c:dLbl>
              <c:idx val="1"/>
              <c:layout>
                <c:manualLayout>
                  <c:x val="1.4946550194987751E-2"/>
                  <c:y val="1.5624753937007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35E-4BAE-8EBF-9AC28DE91D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Não conhece</c:v>
                </c:pt>
                <c:pt idx="1">
                  <c:v>Citou uma segunda opção </c:v>
                </c:pt>
                <c:pt idx="2">
                  <c:v>Não citou uma segunda opção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0.3193043284118981</c:v>
                </c:pt>
                <c:pt idx="1">
                  <c:v>5.1999999999999998E-2</c:v>
                </c:pt>
                <c:pt idx="2">
                  <c:v>0.628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35E-4BAE-8EBF-9AC28DE91DC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  <c:txPr>
        <a:bodyPr/>
        <a:lstStyle/>
        <a:p>
          <a:pPr>
            <a:defRPr sz="1400" b="1" i="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0B-4FB3-8604-49D0B7CC2C2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0.0%</c:formatCode>
                <c:ptCount val="2"/>
                <c:pt idx="0">
                  <c:v>0.89017261626587685</c:v>
                </c:pt>
                <c:pt idx="1">
                  <c:v>0.10982738373412328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0B-4FB3-8604-49D0B7CC2C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l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DEE45644-F908-4319-AF41-D8FC14724474}" type="datetimeFigureOut">
              <a:rPr lang="pt-BR" smtClean="0"/>
              <a:t>11/01/2017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2681248C-F587-44E5-8115-F1B26C9EB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81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1248C-F587-44E5-8115-F1B26C9EB38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96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1248C-F587-44E5-8115-F1B26C9EB38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96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1248C-F587-44E5-8115-F1B26C9EB38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96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C99-E0B0-4D81-A086-CC5F6C3AF8EC}" type="datetime1">
              <a:rPr lang="pt-BR" smtClean="0"/>
              <a:t>11/01/2017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DBEF-7064-4934-978D-EFB8A5D05C79}" type="datetime1">
              <a:rPr lang="pt-BR" smtClean="0"/>
              <a:t>11/01/2017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2200-26AE-48FB-9454-85B302DB75F6}" type="datetime1">
              <a:rPr lang="pt-BR" smtClean="0"/>
              <a:t>11/01/2017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D9C4-607A-48CD-B19A-78374D7ED232}" type="datetime1">
              <a:rPr lang="pt-BR" smtClean="0"/>
              <a:t>11/01/2017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6F7A-7FC8-465F-8EDF-001421558015}" type="datetime1">
              <a:rPr lang="pt-BR" smtClean="0"/>
              <a:t>11/01/2017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FD03-CF08-4D01-B2A0-C0A849C9D405}" type="datetime1">
              <a:rPr lang="pt-BR" smtClean="0"/>
              <a:t>11/01/2017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A1D2-E902-4D0C-9C2A-912EAE000F52}" type="datetime1">
              <a:rPr lang="pt-BR" smtClean="0"/>
              <a:t>11/01/2017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D49A8-B7B5-4F78-90D8-1B550002B4CC}" type="datetime1">
              <a:rPr lang="pt-BR" smtClean="0"/>
              <a:t>11/01/2017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69DA-9093-4711-AC8A-4F516BF0D41A}" type="datetime1">
              <a:rPr lang="pt-BR" smtClean="0"/>
              <a:t>11/01/2017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22A9-C869-4FC1-BA0F-D3B998401D89}" type="datetime1">
              <a:rPr lang="pt-BR" smtClean="0"/>
              <a:t>11/01/2017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259-D9BB-4692-81DD-682FD4783467}" type="datetime1">
              <a:rPr lang="pt-BR" smtClean="0"/>
              <a:t>11/01/2017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80E5467-34E7-4AEA-BCE0-E45FE793E221}" type="datetime1">
              <a:rPr lang="pt-BR" smtClean="0"/>
              <a:t>11/01/2017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chart" Target="../charts/char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100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2.png"/><Relationship Id="rId4" Type="http://schemas.openxmlformats.org/officeDocument/2006/relationships/slide" Target="slide10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chart" Target="../charts/chart14.xml"/><Relationship Id="rId7" Type="http://schemas.openxmlformats.org/officeDocument/2006/relationships/slide" Target="slide4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slide" Target="slide45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slide" Target="slide65.xml"/><Relationship Id="rId4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0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slide" Target="slide71.xml"/><Relationship Id="rId4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slide" Target="slide77.xml"/><Relationship Id="rId4" Type="http://schemas.openxmlformats.org/officeDocument/2006/relationships/image" Target="../media/image12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2.xml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slide" Target="slide83.xml"/><Relationship Id="rId4" Type="http://schemas.openxmlformats.org/officeDocument/2006/relationships/image" Target="../media/image12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slide" Target="slide89.xml"/><Relationship Id="rId4" Type="http://schemas.openxmlformats.org/officeDocument/2006/relationships/image" Target="../media/image12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2.xml"/><Relationship Id="rId5" Type="http://schemas.openxmlformats.org/officeDocument/2006/relationships/slide" Target="slide95.xml"/><Relationship Id="rId4" Type="http://schemas.openxmlformats.org/officeDocument/2006/relationships/image" Target="../media/image12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725488" y="44624"/>
            <a:ext cx="7693024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Imagem do SEBRAE </a:t>
            </a:r>
          </a:p>
          <a:p>
            <a:r>
              <a:rPr lang="pt-BR" sz="5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na </a:t>
            </a:r>
            <a:r>
              <a:rPr lang="pt-BR" sz="5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</a:t>
            </a:r>
            <a:r>
              <a:rPr lang="pt-BR" sz="5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ociedade</a:t>
            </a:r>
            <a:endParaRPr lang="pt-BR" sz="5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15941"/>
            <a:ext cx="1207396" cy="62077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6079" y="117833"/>
            <a:ext cx="1118409" cy="71887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419872" y="641326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Novembro </a:t>
            </a:r>
            <a:r>
              <a:rPr lang="pt-BR" sz="2000" b="1" dirty="0">
                <a:solidFill>
                  <a:schemeClr val="bg1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0398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3200" dirty="0" smtClean="0">
                <a:solidFill>
                  <a:srgbClr val="595959"/>
                </a:solidFill>
              </a:rPr>
              <a:t>Conhece alguma instituição de apoio para pequena empresa (1º citação)</a:t>
            </a:r>
            <a:endParaRPr lang="pt-BR" sz="3200" dirty="0">
              <a:solidFill>
                <a:srgbClr val="595959"/>
              </a:solidFill>
            </a:endParaRPr>
          </a:p>
        </p:txBody>
      </p:sp>
      <p:sp>
        <p:nvSpPr>
          <p:cNvPr id="5" name="Espaço Reservado para Conteúdo 4"/>
          <p:cNvSpPr txBox="1">
            <a:spLocks/>
          </p:cNvSpPr>
          <p:nvPr/>
        </p:nvSpPr>
        <p:spPr>
          <a:xfrm>
            <a:off x="-36512" y="5949280"/>
            <a:ext cx="4464496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</a:t>
            </a:r>
            <a:r>
              <a:rPr lang="pt-BR" sz="1200" dirty="0"/>
              <a:t>O (A) </a:t>
            </a:r>
            <a:r>
              <a:rPr lang="pt-BR" sz="1200" dirty="0" smtClean="0"/>
              <a:t>Sr. (</a:t>
            </a:r>
            <a:r>
              <a:rPr lang="pt-BR" sz="1200" dirty="0"/>
              <a:t>a) conhece ALGUMA instituição que fornece serviços de apoio para pequenas empresas no </a:t>
            </a:r>
            <a:r>
              <a:rPr lang="pt-BR" sz="1200" dirty="0" smtClean="0"/>
              <a:t>Brasil? Resposta estimulada e única.</a:t>
            </a:r>
          </a:p>
          <a:p>
            <a:pPr lvl="0"/>
            <a:r>
              <a:rPr lang="pt-BR" sz="1200" dirty="0" smtClean="0"/>
              <a:t>Base: 10.649 respostas	</a:t>
            </a: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10</a:t>
            </a:fld>
            <a:endParaRPr lang="pt-BR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5292080" y="6165304"/>
            <a:ext cx="3600400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200" dirty="0" smtClean="0"/>
              <a:t>Pergunta: Qual instituição o (a) Sr. (a) conhece?</a:t>
            </a:r>
          </a:p>
          <a:p>
            <a:pPr algn="just"/>
            <a:r>
              <a:rPr lang="pt-BR" sz="1200" dirty="0" smtClean="0"/>
              <a:t>Resposta espontânea e única.</a:t>
            </a:r>
          </a:p>
          <a:p>
            <a:pPr lvl="0" algn="just"/>
            <a:r>
              <a:rPr lang="pt-BR" sz="1200" dirty="0" smtClean="0"/>
              <a:t>Base: 7.543 respostas	</a:t>
            </a:r>
            <a:endParaRPr lang="pt-BR" sz="12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605504"/>
              </p:ext>
            </p:extLst>
          </p:nvPr>
        </p:nvGraphicFramePr>
        <p:xfrm>
          <a:off x="4139952" y="1484784"/>
          <a:ext cx="489654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572468642"/>
              </p:ext>
            </p:extLst>
          </p:nvPr>
        </p:nvGraphicFramePr>
        <p:xfrm>
          <a:off x="179512" y="1279273"/>
          <a:ext cx="42484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eta para a direita 8"/>
          <p:cNvSpPr/>
          <p:nvPr/>
        </p:nvSpPr>
        <p:spPr>
          <a:xfrm>
            <a:off x="4211960" y="3068960"/>
            <a:ext cx="1008112" cy="33375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>
            <a:hlinkClick r:id="rId5" action="ppaction://hlinksldjump"/>
          </p:cNvPr>
          <p:cNvSpPr/>
          <p:nvPr/>
        </p:nvSpPr>
        <p:spPr>
          <a:xfrm>
            <a:off x="179512" y="5445224"/>
            <a:ext cx="1368152" cy="51077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Resultados por Região/UF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1" name="Retângulo de cantos arredondados 10">
            <a:hlinkClick r:id="rId6" action="ppaction://hlinksldjump"/>
          </p:cNvPr>
          <p:cNvSpPr/>
          <p:nvPr/>
        </p:nvSpPr>
        <p:spPr>
          <a:xfrm>
            <a:off x="7596336" y="5517232"/>
            <a:ext cx="1368152" cy="51077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Comparação 2015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272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Graphic spid="7" grpId="0">
        <p:bldAsOne/>
      </p:bldGraphic>
      <p:bldP spid="9" grpId="0" animBg="1"/>
      <p:bldP spid="11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4400" dirty="0" smtClean="0">
                <a:solidFill>
                  <a:srgbClr val="0070C0"/>
                </a:solidFill>
              </a:rPr>
              <a:t>Pretende abrir uma empresa</a:t>
            </a:r>
            <a:endParaRPr lang="pt-BR" sz="4400" dirty="0">
              <a:solidFill>
                <a:srgbClr val="0070C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100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454673332"/>
              </p:ext>
            </p:extLst>
          </p:nvPr>
        </p:nvGraphicFramePr>
        <p:xfrm>
          <a:off x="1835696" y="1556792"/>
          <a:ext cx="5904656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-36512" y="6120680"/>
            <a:ext cx="6336704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Você tem intenção de abrir uma empresa nos próximos 12 meses?</a:t>
            </a:r>
          </a:p>
          <a:p>
            <a:r>
              <a:rPr lang="pt-BR" sz="1200" dirty="0" smtClean="0"/>
              <a:t>Resposta única.</a:t>
            </a:r>
          </a:p>
          <a:p>
            <a:pPr lvl="0"/>
            <a:r>
              <a:rPr lang="pt-BR" sz="1200" dirty="0" smtClean="0"/>
              <a:t>Base: 10.649 respostas	</a:t>
            </a:r>
            <a:endParaRPr lang="pt-BR" sz="1200" dirty="0"/>
          </a:p>
        </p:txBody>
      </p:sp>
      <p:sp>
        <p:nvSpPr>
          <p:cNvPr id="7" name="Retângulo de cantos arredondados 6">
            <a:hlinkClick r:id="rId4" action="ppaction://hlinksldjump"/>
          </p:cNvPr>
          <p:cNvSpPr/>
          <p:nvPr/>
        </p:nvSpPr>
        <p:spPr>
          <a:xfrm>
            <a:off x="5652120" y="6165304"/>
            <a:ext cx="2808312" cy="510778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Cruzamento </a:t>
            </a:r>
          </a:p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pretende abrir empresa x ocupação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58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 anchor="ctr"/>
          <a:lstStyle/>
          <a:p>
            <a:r>
              <a:rPr lang="pt-BR" sz="3600" dirty="0" smtClean="0">
                <a:solidFill>
                  <a:srgbClr val="0070C0"/>
                </a:solidFill>
              </a:rPr>
              <a:t> </a:t>
            </a:r>
            <a:r>
              <a:rPr lang="pt-BR" sz="4000" dirty="0" smtClean="0">
                <a:solidFill>
                  <a:srgbClr val="0070C0"/>
                </a:solidFill>
              </a:rPr>
              <a:t>Pretende abrir empresa x Ocupação</a:t>
            </a:r>
            <a:r>
              <a:rPr lang="pt-BR" sz="3600" dirty="0" smtClean="0">
                <a:solidFill>
                  <a:srgbClr val="0070C0"/>
                </a:solidFill>
              </a:rPr>
              <a:t/>
            </a:r>
            <a:br>
              <a:rPr lang="pt-BR" sz="3600" dirty="0" smtClean="0">
                <a:solidFill>
                  <a:srgbClr val="0070C0"/>
                </a:solidFill>
              </a:rPr>
            </a:br>
            <a:r>
              <a:rPr lang="pt-BR" sz="3200" dirty="0" smtClean="0">
                <a:solidFill>
                  <a:srgbClr val="0070C0"/>
                </a:solidFill>
              </a:rPr>
              <a:t>(% de respostas positivas)</a:t>
            </a: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101</a:t>
            </a:fld>
            <a:endParaRPr lang="pt-BR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56613879"/>
              </p:ext>
            </p:extLst>
          </p:nvPr>
        </p:nvGraphicFramePr>
        <p:xfrm>
          <a:off x="1331640" y="2060848"/>
          <a:ext cx="748883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m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-47767"/>
            <a:ext cx="745326" cy="74532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5496" y="6536377"/>
            <a:ext cx="15921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/>
              <a:t>Base</a:t>
            </a:r>
            <a:r>
              <a:rPr lang="pt-BR" sz="1200" smtClean="0"/>
              <a:t>: 2.340 respostas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88887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 anchor="ctr"/>
          <a:lstStyle/>
          <a:p>
            <a:r>
              <a:rPr lang="pt-BR" smtClean="0">
                <a:solidFill>
                  <a:srgbClr val="0070C0"/>
                </a:solidFill>
              </a:rPr>
              <a:t>Renda familiar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102</a:t>
            </a:fld>
            <a:endParaRPr lang="pt-BR"/>
          </a:p>
        </p:txBody>
      </p:sp>
      <p:sp>
        <p:nvSpPr>
          <p:cNvPr id="5" name="Espaço Reservado para Conteúdo 4"/>
          <p:cNvSpPr txBox="1">
            <a:spLocks/>
          </p:cNvSpPr>
          <p:nvPr/>
        </p:nvSpPr>
        <p:spPr>
          <a:xfrm>
            <a:off x="-36512" y="6120680"/>
            <a:ext cx="8496944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Somando todas as rendas de todas as pessoas que moram na sua casa, o(a) Sr.(a) diria que a renda total mensal, incluindo salários, “bicos”, aposentadorias, etc. é quanto aproximadamente? Resposta estimulada e aberta. (em caso de não resposta pedir aproximação) Base: 10.649 respostas	NR</a:t>
            </a:r>
            <a:r>
              <a:rPr lang="pt-BR" sz="1200" smtClean="0"/>
              <a:t>: 18,7%</a:t>
            </a:r>
            <a:endParaRPr lang="pt-BR" sz="12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1234020"/>
              </p:ext>
            </p:extLst>
          </p:nvPr>
        </p:nvGraphicFramePr>
        <p:xfrm>
          <a:off x="539552" y="1397000"/>
          <a:ext cx="8136904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473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2204864"/>
          </a:xfrm>
        </p:spPr>
        <p:txBody>
          <a:bodyPr anchor="ctr"/>
          <a:lstStyle/>
          <a:p>
            <a:r>
              <a:rPr lang="pt-BR" sz="4800" dirty="0">
                <a:solidFill>
                  <a:srgbClr val="0070C0"/>
                </a:solidFill>
              </a:rPr>
              <a:t>Quantidade de moradores na residência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103</a:t>
            </a:fld>
            <a:endParaRPr lang="pt-BR"/>
          </a:p>
        </p:txBody>
      </p:sp>
      <p:sp>
        <p:nvSpPr>
          <p:cNvPr id="5" name="Espaço Reservado para Conteúdo 4"/>
          <p:cNvSpPr txBox="1">
            <a:spLocks/>
          </p:cNvSpPr>
          <p:nvPr/>
        </p:nvSpPr>
        <p:spPr>
          <a:xfrm>
            <a:off x="-36512" y="6120680"/>
            <a:ext cx="6336704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Quantas pessoas moram na sua casa, incluindo filhos, parentes?</a:t>
            </a:r>
          </a:p>
          <a:p>
            <a:r>
              <a:rPr lang="pt-BR" sz="1200" dirty="0" smtClean="0"/>
              <a:t>Resposta espontânea e única.</a:t>
            </a:r>
          </a:p>
          <a:p>
            <a:pPr lvl="0"/>
            <a:r>
              <a:rPr lang="pt-BR" sz="1200" dirty="0" smtClean="0"/>
              <a:t>Base</a:t>
            </a:r>
            <a:r>
              <a:rPr lang="pt-BR" sz="1200" smtClean="0"/>
              <a:t>: 10.649 </a:t>
            </a:r>
            <a:r>
              <a:rPr lang="pt-BR" sz="1200" dirty="0" smtClean="0"/>
              <a:t>respostas	NR</a:t>
            </a:r>
            <a:r>
              <a:rPr lang="pt-BR" sz="1200" smtClean="0"/>
              <a:t>: 6,0%</a:t>
            </a:r>
            <a:endParaRPr lang="pt-BR" sz="12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314516031"/>
              </p:ext>
            </p:extLst>
          </p:nvPr>
        </p:nvGraphicFramePr>
        <p:xfrm>
          <a:off x="539552" y="-819472"/>
          <a:ext cx="8064896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de cantos arredondados 6">
            <a:hlinkClick r:id="rId4" action="ppaction://hlinksldjump"/>
          </p:cNvPr>
          <p:cNvSpPr/>
          <p:nvPr/>
        </p:nvSpPr>
        <p:spPr>
          <a:xfrm>
            <a:off x="6588224" y="1988840"/>
            <a:ext cx="2016224" cy="51077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Média de moradores por residência: 3,5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891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70080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4800" dirty="0" smtClean="0">
                <a:solidFill>
                  <a:srgbClr val="0070C0"/>
                </a:solidFill>
              </a:rPr>
              <a:t>Renda Familiar</a:t>
            </a:r>
            <a:br>
              <a:rPr lang="pt-BR" sz="4800" dirty="0" smtClean="0">
                <a:solidFill>
                  <a:srgbClr val="0070C0"/>
                </a:solidFill>
              </a:rPr>
            </a:br>
            <a:r>
              <a:rPr lang="pt-BR" sz="3200" dirty="0" smtClean="0">
                <a:solidFill>
                  <a:srgbClr val="0070C0"/>
                </a:solidFill>
              </a:rPr>
              <a:t>Renda Per Capta</a:t>
            </a: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104</a:t>
            </a:fld>
            <a:endParaRPr lang="pt-BR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941846592"/>
              </p:ext>
            </p:extLst>
          </p:nvPr>
        </p:nvGraphicFramePr>
        <p:xfrm>
          <a:off x="107504" y="2048917"/>
          <a:ext cx="892899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de cantos arredondados 7">
            <a:hlinkClick r:id="rId4" action="ppaction://hlinksldjump"/>
          </p:cNvPr>
          <p:cNvSpPr/>
          <p:nvPr/>
        </p:nvSpPr>
        <p:spPr>
          <a:xfrm>
            <a:off x="6804248" y="1412776"/>
            <a:ext cx="2160240" cy="510778"/>
          </a:xfrm>
          <a:prstGeom prst="roundRect">
            <a:avLst/>
          </a:prstGeom>
          <a:gradFill flip="none" rotWithShape="1">
            <a:gsLst>
              <a:gs pos="100000">
                <a:srgbClr val="BF5351"/>
              </a:gs>
              <a:gs pos="100000">
                <a:srgbClr val="B84542">
                  <a:alpha val="75000"/>
                </a:srgbClr>
              </a:gs>
              <a:gs pos="0">
                <a:srgbClr val="C5615F"/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Renda Per Capita Nacional:  R$ 1.570,35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9" name="Retângulo de cantos arredondados 8">
            <a:hlinkClick r:id="rId4" action="ppaction://hlinksldjump"/>
          </p:cNvPr>
          <p:cNvSpPr/>
          <p:nvPr/>
        </p:nvSpPr>
        <p:spPr>
          <a:xfrm>
            <a:off x="179512" y="1412776"/>
            <a:ext cx="2016224" cy="51077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Renda Familiar Nacional:  R$ 5.496,24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27784" y="5816297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Nº de moradores por residência</a:t>
            </a:r>
            <a:endParaRPr lang="pt-BR" sz="1200" b="1" dirty="0"/>
          </a:p>
        </p:txBody>
      </p:sp>
      <p:sp>
        <p:nvSpPr>
          <p:cNvPr id="11" name="Retângulo 10"/>
          <p:cNvSpPr/>
          <p:nvPr/>
        </p:nvSpPr>
        <p:spPr>
          <a:xfrm>
            <a:off x="35496" y="6525344"/>
            <a:ext cx="16690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/>
              <a:t>Base: 10.649 respostas</a:t>
            </a:r>
          </a:p>
        </p:txBody>
      </p:sp>
    </p:spTree>
    <p:extLst>
      <p:ext uri="{BB962C8B-B14F-4D97-AF65-F5344CB8AC3E}">
        <p14:creationId xmlns:p14="http://schemas.microsoft.com/office/powerpoint/2010/main" val="47316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dirty="0" smtClean="0">
                <a:solidFill>
                  <a:srgbClr val="0070C0"/>
                </a:solidFill>
              </a:rPr>
              <a:t>Escolaridade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105</a:t>
            </a:fld>
            <a:endParaRPr lang="pt-BR"/>
          </a:p>
        </p:txBody>
      </p:sp>
      <p:sp>
        <p:nvSpPr>
          <p:cNvPr id="5" name="Espaço Reservado para Conteúdo 4"/>
          <p:cNvSpPr txBox="1">
            <a:spLocks/>
          </p:cNvSpPr>
          <p:nvPr/>
        </p:nvSpPr>
        <p:spPr>
          <a:xfrm>
            <a:off x="-36512" y="6048672"/>
            <a:ext cx="6336704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</a:t>
            </a:r>
            <a:r>
              <a:rPr lang="pt-BR" sz="1200" smtClean="0"/>
              <a:t>: Qual sua escolaridade?</a:t>
            </a:r>
          </a:p>
          <a:p>
            <a:r>
              <a:rPr lang="pt-BR" sz="1200" smtClean="0"/>
              <a:t>Resposta estimulada e única.</a:t>
            </a:r>
            <a:endParaRPr lang="pt-BR" sz="1200" dirty="0" smtClean="0"/>
          </a:p>
          <a:p>
            <a:pPr lvl="0"/>
            <a:r>
              <a:rPr lang="pt-BR" sz="1200" dirty="0" smtClean="0"/>
              <a:t>Base</a:t>
            </a:r>
            <a:r>
              <a:rPr lang="pt-BR" sz="1200" smtClean="0"/>
              <a:t>: 10.649 </a:t>
            </a:r>
            <a:r>
              <a:rPr lang="pt-BR" sz="1200" dirty="0" smtClean="0"/>
              <a:t>respostas	NR</a:t>
            </a:r>
            <a:r>
              <a:rPr lang="pt-BR" sz="1200" smtClean="0"/>
              <a:t>: 3,9%</a:t>
            </a:r>
            <a:endParaRPr lang="pt-BR" sz="12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210162988"/>
              </p:ext>
            </p:extLst>
          </p:nvPr>
        </p:nvGraphicFramePr>
        <p:xfrm>
          <a:off x="107504" y="332656"/>
          <a:ext cx="8928992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860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dirty="0" smtClean="0">
                <a:solidFill>
                  <a:srgbClr val="0070C0"/>
                </a:solidFill>
              </a:rPr>
              <a:t>Idade e Sexo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106</a:t>
            </a:fld>
            <a:endParaRPr lang="pt-BR" dirty="0"/>
          </a:p>
        </p:txBody>
      </p:sp>
      <p:sp>
        <p:nvSpPr>
          <p:cNvPr id="5" name="Espaço Reservado para Conteúdo 4"/>
          <p:cNvSpPr txBox="1">
            <a:spLocks/>
          </p:cNvSpPr>
          <p:nvPr/>
        </p:nvSpPr>
        <p:spPr>
          <a:xfrm>
            <a:off x="-36512" y="6336704"/>
            <a:ext cx="6768752" cy="69269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z="1200" dirty="0" smtClean="0"/>
              <a:t>Pergunta: Qual sua idade? Resposta estimulada e única</a:t>
            </a:r>
            <a:r>
              <a:rPr lang="pt-BR" sz="1200" dirty="0"/>
              <a:t>. Base: </a:t>
            </a:r>
            <a:r>
              <a:rPr lang="pt-BR" sz="1200" dirty="0" smtClean="0"/>
              <a:t>10.649 respostas</a:t>
            </a:r>
          </a:p>
          <a:p>
            <a:pPr lvl="0"/>
            <a:r>
              <a:rPr lang="pt-BR" sz="1200" dirty="0" smtClean="0"/>
              <a:t>Sexo (marcar sem perguntar) Base: 10.649 respostas	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548118913"/>
              </p:ext>
            </p:extLst>
          </p:nvPr>
        </p:nvGraphicFramePr>
        <p:xfrm>
          <a:off x="503548" y="1772816"/>
          <a:ext cx="8136904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181978633"/>
              </p:ext>
            </p:extLst>
          </p:nvPr>
        </p:nvGraphicFramePr>
        <p:xfrm>
          <a:off x="5580112" y="1052736"/>
          <a:ext cx="3696072" cy="268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631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1512168"/>
          </a:xfrm>
          <a:solidFill>
            <a:srgbClr val="59A567"/>
          </a:solidFill>
        </p:spPr>
        <p:txBody>
          <a:bodyPr anchor="ctr"/>
          <a:lstStyle/>
          <a:p>
            <a:r>
              <a:rPr lang="pt-BR" smtClean="0">
                <a:solidFill>
                  <a:schemeClr val="bg1"/>
                </a:solidFill>
              </a:rPr>
              <a:t>Considerações Finais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6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>
                <a:solidFill>
                  <a:schemeClr val="bg1"/>
                </a:solidFill>
              </a:rPr>
              <a:t>107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108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2922" y="2063389"/>
            <a:ext cx="2725180" cy="134723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1007604" y="260648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</a:rPr>
              <a:t>	Imagem do SEBRAE</a:t>
            </a:r>
            <a:endParaRPr lang="pt-BR" sz="4400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1324935"/>
            <a:ext cx="3048610" cy="282414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1196752"/>
            <a:ext cx="2808312" cy="321443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4941168"/>
            <a:ext cx="3110957" cy="139944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538" y="4728092"/>
            <a:ext cx="2860357" cy="182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4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109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007604" y="260648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</a:rPr>
              <a:t>	Imagem do SEBRAE</a:t>
            </a:r>
            <a:endParaRPr lang="pt-BR" sz="4400" b="1" dirty="0">
              <a:solidFill>
                <a:schemeClr val="bg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039" y="1628800"/>
            <a:ext cx="2202737" cy="194421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1571658"/>
            <a:ext cx="3617168" cy="1049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009" y="5229200"/>
            <a:ext cx="3721943" cy="99867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700" y="4941168"/>
            <a:ext cx="3852748" cy="93573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934" y="3140968"/>
            <a:ext cx="3530286" cy="921827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8981" y="2973915"/>
            <a:ext cx="1987078" cy="15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8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11</a:t>
            </a:fld>
            <a:endParaRPr lang="pt-BR"/>
          </a:p>
        </p:txBody>
      </p:sp>
      <p:sp>
        <p:nvSpPr>
          <p:cNvPr id="11" name="Retângulo de cantos arredondados 10">
            <a:hlinkClick r:id="rId3" action="ppaction://hlinksldjump"/>
          </p:cNvPr>
          <p:cNvSpPr/>
          <p:nvPr/>
        </p:nvSpPr>
        <p:spPr>
          <a:xfrm>
            <a:off x="7092280" y="5654526"/>
            <a:ext cx="1918462" cy="510778"/>
          </a:xfrm>
          <a:prstGeom prst="roundRect">
            <a:avLst/>
          </a:prstGeom>
          <a:solidFill>
            <a:srgbClr val="5959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Resultados/comparação por Região/UF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12" name="Image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-52630"/>
            <a:ext cx="745326" cy="745326"/>
          </a:xfrm>
          <a:prstGeom prst="rect">
            <a:avLst/>
          </a:prstGeom>
        </p:spPr>
      </p:pic>
      <p:sp>
        <p:nvSpPr>
          <p:cNvPr id="10" name="Espaço Reservado para Conteúdo 4"/>
          <p:cNvSpPr txBox="1">
            <a:spLocks/>
          </p:cNvSpPr>
          <p:nvPr/>
        </p:nvSpPr>
        <p:spPr>
          <a:xfrm>
            <a:off x="6516216" y="6251004"/>
            <a:ext cx="2376264" cy="5623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200" dirty="0" smtClean="0"/>
              <a:t>Base 2015</a:t>
            </a:r>
            <a:r>
              <a:rPr lang="pt-BR" sz="1200" smtClean="0"/>
              <a:t>: 6.840 respostas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200" smtClean="0"/>
              <a:t>Base </a:t>
            </a:r>
            <a:r>
              <a:rPr lang="pt-BR" sz="1200" dirty="0" smtClean="0"/>
              <a:t>2016</a:t>
            </a:r>
            <a:r>
              <a:rPr lang="pt-BR" sz="1200" smtClean="0"/>
              <a:t>: 10.649 respostas </a:t>
            </a:r>
            <a:endParaRPr lang="pt-BR" sz="1200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890721539"/>
              </p:ext>
            </p:extLst>
          </p:nvPr>
        </p:nvGraphicFramePr>
        <p:xfrm>
          <a:off x="1524000" y="170080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ítulo 2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3200" smtClean="0">
                <a:solidFill>
                  <a:srgbClr val="595959"/>
                </a:solidFill>
              </a:rPr>
              <a:t>Conhece alguma instituição de apoio para pequena empresa</a:t>
            </a:r>
            <a:endParaRPr lang="pt-BR" sz="3200" dirty="0">
              <a:solidFill>
                <a:srgbClr val="595959"/>
              </a:solidFill>
            </a:endParaRPr>
          </a:p>
        </p:txBody>
      </p:sp>
      <p:sp>
        <p:nvSpPr>
          <p:cNvPr id="15" name="Espaço Reservado para Conteúdo 4"/>
          <p:cNvSpPr txBox="1">
            <a:spLocks/>
          </p:cNvSpPr>
          <p:nvPr/>
        </p:nvSpPr>
        <p:spPr>
          <a:xfrm>
            <a:off x="-36512" y="6192688"/>
            <a:ext cx="4464496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</a:t>
            </a:r>
            <a:r>
              <a:rPr lang="pt-BR" sz="1200" dirty="0"/>
              <a:t>O (A) </a:t>
            </a:r>
            <a:r>
              <a:rPr lang="pt-BR" sz="1200" dirty="0" smtClean="0"/>
              <a:t>Sr. (</a:t>
            </a:r>
            <a:r>
              <a:rPr lang="pt-BR" sz="1200" dirty="0"/>
              <a:t>a) conhece ALGUMA instituição que fornece serviços de apoio para pequenas empresas no </a:t>
            </a:r>
            <a:r>
              <a:rPr lang="pt-BR" sz="1200" dirty="0" smtClean="0"/>
              <a:t>Brasil? Resposta estimulada e única.</a:t>
            </a:r>
          </a:p>
          <a:p>
            <a:pPr lvl="0"/>
            <a:r>
              <a:rPr lang="pt-BR" sz="1200" dirty="0" smtClean="0"/>
              <a:t>	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25165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110</a:t>
            </a:fld>
            <a:endParaRPr lang="pt-BR"/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-36512" y="-27384"/>
            <a:ext cx="9180512" cy="1512168"/>
          </a:xfrm>
          <a:prstGeom prst="rect">
            <a:avLst/>
          </a:prstGeom>
          <a:solidFill>
            <a:srgbClr val="59A567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</a:rPr>
              <a:t>Pontos Positivos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8778240" y="2054711"/>
          <a:ext cx="208280" cy="1721223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721223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441706"/>
              </p:ext>
            </p:extLst>
          </p:nvPr>
        </p:nvGraphicFramePr>
        <p:xfrm>
          <a:off x="8692179" y="1893346"/>
          <a:ext cx="208280" cy="1957892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578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8659906" y="2022438"/>
          <a:ext cx="208280" cy="194713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47134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8681421" y="2076226"/>
          <a:ext cx="208280" cy="176425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764254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C:\Users\Usuario\Desktop\Imagens(2)\Imagens\Nova pasta\bigstock-Happy-smiling-business-woman-w-387118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723293"/>
            <a:ext cx="5573930" cy="516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5496" y="1560849"/>
            <a:ext cx="52565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dirty="0"/>
              <a:t>O SEBRAE é a  instituição mais citada dentre as  que fornecem serviços de apoio para pequenas empresas no Brasil;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/>
              <a:t>O SEBRAE é considerado uma instituição de grande importância, tanto para o país, quanto para o desenvolvimento econômico e social de cada localidade;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/>
              <a:t>Os serviços do SEBRAE mais conhecidos são os cursos (presenciais e EAD), suporte para microempresas e consultorias, sendo que desses, os cursos presenciais são os mais citados. </a:t>
            </a:r>
          </a:p>
        </p:txBody>
      </p:sp>
    </p:spTree>
    <p:extLst>
      <p:ext uri="{BB962C8B-B14F-4D97-AF65-F5344CB8AC3E}">
        <p14:creationId xmlns:p14="http://schemas.microsoft.com/office/powerpoint/2010/main" val="16184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111</a:t>
            </a:fld>
            <a:endParaRPr lang="pt-BR"/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0" y="-27384"/>
            <a:ext cx="9144000" cy="1296144"/>
          </a:xfrm>
          <a:prstGeom prst="rect">
            <a:avLst/>
          </a:prstGeom>
          <a:solidFill>
            <a:srgbClr val="B8454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</a:rPr>
              <a:t>Pontos negativos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8778240" y="2054711"/>
          <a:ext cx="208280" cy="1721223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721223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850137"/>
              </p:ext>
            </p:extLst>
          </p:nvPr>
        </p:nvGraphicFramePr>
        <p:xfrm>
          <a:off x="8692179" y="1893346"/>
          <a:ext cx="208280" cy="1957892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578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8659906" y="2022438"/>
          <a:ext cx="208280" cy="194713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47134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8681421" y="2076226"/>
          <a:ext cx="208280" cy="176425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764254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771800" y="1316367"/>
            <a:ext cx="61926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/>
              <a:t>60% da sociedade não conhecem nenhuma instituição que promova o empreendedorismo no Brasil;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/>
              <a:t>32,5% da sociedade não conhecem nenhum serviço do SEBRAE;</a:t>
            </a:r>
          </a:p>
          <a:p>
            <a:pPr algn="just"/>
            <a:endParaRPr lang="pt-BR" sz="20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/>
              <a:t>Ainda é elevado o percentual da sociedade (39%) que acredita que Sebrae oferece empréstimos e financiamento a empresários;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/>
              <a:t>Apesar do índice de Imagem do SEBRAE ser relativamente alto (8,5) 45,0% da amostra atribui notas médias e baixas;</a:t>
            </a:r>
          </a:p>
          <a:p>
            <a:pPr algn="just"/>
            <a:endParaRPr lang="pt-BR" sz="20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/>
              <a:t>A meta do índice de Imagem para 2016 não foi alcançada, dos 8,7 pontos pretendidos, foram alcançados 8,5.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612576" y="1349136"/>
            <a:ext cx="4176464" cy="55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47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112</a:t>
            </a:fld>
            <a:endParaRPr lang="pt-BR"/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-36512" y="-27384"/>
            <a:ext cx="9180512" cy="136815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</a:rPr>
              <a:t>Sugestões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8778240" y="2054711"/>
          <a:ext cx="208280" cy="1721223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721223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645123"/>
              </p:ext>
            </p:extLst>
          </p:nvPr>
        </p:nvGraphicFramePr>
        <p:xfrm>
          <a:off x="8692179" y="1893346"/>
          <a:ext cx="208280" cy="1957892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578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8659906" y="2022438"/>
          <a:ext cx="208280" cy="194713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47134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8681421" y="2076226"/>
          <a:ext cx="208280" cy="176425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764254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915816" y="1458064"/>
            <a:ext cx="590465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900" dirty="0"/>
              <a:t>Uma campanha publicitária estrategicamente orientada, de modo a difundir a imagem do SEBRAE é importante para divulgar a instituição e os serviços oferecidos (o que o Sebrae faz);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19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900" dirty="0"/>
              <a:t>A Imagem do SEBRAE está muito associada a Cursos. É necessário ampliar os pontos de identificação dos serviços e produtos ofertados investindo na divulgação daquele considerado mais relevante, para a atração de novos clientes;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19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900" dirty="0"/>
              <a:t>Eventos, instituições e redes sociais são meios de informação que podem ser melhor explorados para expandir o universo de possíveis clientes do SEBRAE, visto que a porcentagem de desconhecimento do público (não-estimulado) investigado foi expressiva.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88" r="51060"/>
          <a:stretch/>
        </p:blipFill>
        <p:spPr bwMode="auto">
          <a:xfrm>
            <a:off x="-112943" y="2276872"/>
            <a:ext cx="346080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6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8828" y="6029423"/>
            <a:ext cx="1457943" cy="937121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F2C6-7810-46EA-80F7-67D585B123E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1624793" cy="79107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23528" y="1268760"/>
            <a:ext cx="78488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16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SEBRAE </a:t>
            </a:r>
            <a:r>
              <a:rPr lang="pt-BR" sz="1600" b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NACIONAL</a:t>
            </a:r>
          </a:p>
          <a:p>
            <a:pPr>
              <a:spcAft>
                <a:spcPts val="0"/>
              </a:spcAft>
            </a:pPr>
            <a:endParaRPr lang="pt-BR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UNIDADE DE GESTÃO ESTRATÉTICA</a:t>
            </a:r>
            <a:endParaRPr lang="pt-BR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Gerente</a:t>
            </a:r>
          </a:p>
          <a:p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Pio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Cortizo</a:t>
            </a:r>
          </a:p>
          <a:p>
            <a:endParaRPr lang="pt-BR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Analistas</a:t>
            </a:r>
          </a:p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Dênis Pedro Nunes - coordenação da pesquisa </a:t>
            </a:r>
          </a:p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Alexandre Vasconcelos Lima</a:t>
            </a:r>
          </a:p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UNIDADE DE GESTÃO DE MARKETING</a:t>
            </a:r>
            <a:endParaRPr lang="pt-BR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Gerente </a:t>
            </a:r>
          </a:p>
          <a:p>
            <a:pPr>
              <a:spcAft>
                <a:spcPts val="0"/>
              </a:spcAft>
            </a:pP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Fernando Bandeira C. Kornijezuk</a:t>
            </a:r>
          </a:p>
          <a:p>
            <a:pPr>
              <a:spcAft>
                <a:spcPts val="0"/>
              </a:spcAft>
            </a:pPr>
            <a:endParaRPr lang="pt-BR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Analistas</a:t>
            </a:r>
            <a:endParaRPr lang="pt-BR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Fausto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Ricardo K. 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Cassemiro</a:t>
            </a:r>
          </a:p>
          <a:p>
            <a:pPr>
              <a:spcAft>
                <a:spcPts val="0"/>
              </a:spcAft>
            </a:pP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Nadja Pires Nahuz</a:t>
            </a:r>
            <a:endParaRPr lang="pt-BR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80512" cy="1224136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3200" dirty="0">
                <a:solidFill>
                  <a:schemeClr val="bg1">
                    <a:lumMod val="50000"/>
                  </a:schemeClr>
                </a:solidFill>
              </a:rPr>
              <a:t>Conhece alguma instituição de apoio para pequena </a:t>
            </a:r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</a:rPr>
              <a:t>empresa</a:t>
            </a:r>
            <a:endParaRPr lang="pt-B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12</a:t>
            </a:fld>
            <a:endParaRPr lang="pt-BR" dirty="0"/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-36512" y="6381328"/>
            <a:ext cx="8568952" cy="5040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</a:t>
            </a:r>
            <a:r>
              <a:rPr lang="pt-BR" sz="1200" dirty="0"/>
              <a:t>O (A) </a:t>
            </a:r>
            <a:r>
              <a:rPr lang="pt-BR" sz="1200" dirty="0" smtClean="0"/>
              <a:t>Sr. (</a:t>
            </a:r>
            <a:r>
              <a:rPr lang="pt-BR" sz="1200" dirty="0"/>
              <a:t>a) conhece ALGUMA instituição que fornece serviços de apoio para pequenas empresas no </a:t>
            </a:r>
            <a:r>
              <a:rPr lang="pt-BR" sz="1200" dirty="0" smtClean="0"/>
              <a:t>Brasil? Resposta estimulada e única.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589967"/>
              </p:ext>
            </p:extLst>
          </p:nvPr>
        </p:nvGraphicFramePr>
        <p:xfrm>
          <a:off x="971999" y="1629040"/>
          <a:ext cx="7200003" cy="216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36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067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06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Centro-Oeste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MT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Sim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335639"/>
              </p:ext>
            </p:extLst>
          </p:nvPr>
        </p:nvGraphicFramePr>
        <p:xfrm>
          <a:off x="179512" y="4077072"/>
          <a:ext cx="8460004" cy="216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11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Nordeste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BA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PB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Sim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3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80512" cy="1224136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3200" dirty="0">
                <a:solidFill>
                  <a:schemeClr val="bg1">
                    <a:lumMod val="50000"/>
                  </a:schemeClr>
                </a:solidFill>
              </a:rPr>
              <a:t>Conhece alguma instituição de apoio para pequena </a:t>
            </a:r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</a:rPr>
              <a:t>empresa</a:t>
            </a:r>
            <a:endParaRPr lang="pt-B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13</a:t>
            </a:fld>
            <a:endParaRPr lang="pt-BR" dirty="0"/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-36512" y="6381328"/>
            <a:ext cx="8568952" cy="5040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</a:t>
            </a:r>
            <a:r>
              <a:rPr lang="pt-BR" sz="1200" dirty="0"/>
              <a:t>O (A) </a:t>
            </a:r>
            <a:r>
              <a:rPr lang="pt-BR" sz="1200" dirty="0" smtClean="0"/>
              <a:t>Sr. (</a:t>
            </a:r>
            <a:r>
              <a:rPr lang="pt-BR" sz="1200" dirty="0"/>
              <a:t>a) conhece ALGUMA instituição que fornece serviços de apoio para pequenas empresas no </a:t>
            </a:r>
            <a:r>
              <a:rPr lang="pt-BR" sz="1200" dirty="0" smtClean="0"/>
              <a:t>Brasil? Resposta estimulada e única.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609231"/>
              </p:ext>
            </p:extLst>
          </p:nvPr>
        </p:nvGraphicFramePr>
        <p:xfrm>
          <a:off x="971999" y="1628800"/>
          <a:ext cx="7200003" cy="216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36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067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06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Nordeste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SE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Sim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924805"/>
              </p:ext>
            </p:extLst>
          </p:nvPr>
        </p:nvGraphicFramePr>
        <p:xfrm>
          <a:off x="179514" y="4005064"/>
          <a:ext cx="8459992" cy="216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241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68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68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68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684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684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684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1684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1684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1684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16847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16847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16847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516847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516847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Sim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92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80512" cy="1224136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3200" dirty="0">
                <a:solidFill>
                  <a:schemeClr val="bg1">
                    <a:lumMod val="50000"/>
                  </a:schemeClr>
                </a:solidFill>
              </a:rPr>
              <a:t>Conhece alguma instituição de apoio para pequena </a:t>
            </a:r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</a:rPr>
              <a:t>empresa</a:t>
            </a:r>
            <a:endParaRPr lang="pt-B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14</a:t>
            </a:fld>
            <a:endParaRPr lang="pt-BR" dirty="0"/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-36512" y="6381328"/>
            <a:ext cx="8568952" cy="5040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</a:t>
            </a:r>
            <a:r>
              <a:rPr lang="pt-BR" sz="1200" dirty="0"/>
              <a:t>O (A) </a:t>
            </a:r>
            <a:r>
              <a:rPr lang="pt-BR" sz="1200" dirty="0" smtClean="0"/>
              <a:t>Sr. (</a:t>
            </a:r>
            <a:r>
              <a:rPr lang="pt-BR" sz="1200" dirty="0"/>
              <a:t>a) conhece ALGUMA instituição que fornece serviços de apoio para pequenas empresas no </a:t>
            </a:r>
            <a:r>
              <a:rPr lang="pt-BR" sz="1200" dirty="0" smtClean="0"/>
              <a:t>Brasil? Resposta estimulada e única.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003439"/>
              </p:ext>
            </p:extLst>
          </p:nvPr>
        </p:nvGraphicFramePr>
        <p:xfrm>
          <a:off x="971999" y="1556792"/>
          <a:ext cx="7200002" cy="216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25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Sudeste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MG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Sim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/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105429"/>
              </p:ext>
            </p:extLst>
          </p:nvPr>
        </p:nvGraphicFramePr>
        <p:xfrm>
          <a:off x="1872000" y="4005064"/>
          <a:ext cx="5400000" cy="21599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3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4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45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945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945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945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Sul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92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Sim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" name="Imagem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0"/>
            <a:ext cx="745326" cy="74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15</a:t>
            </a:fld>
            <a:endParaRPr lang="pt-BR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0" y="144016"/>
            <a:ext cx="9108504" cy="980728"/>
          </a:xfrm>
        </p:spPr>
        <p:txBody>
          <a:bodyPr anchor="ctr"/>
          <a:lstStyle/>
          <a:p>
            <a:r>
              <a:rPr lang="pt-BR" sz="4000" dirty="0" smtClean="0">
                <a:solidFill>
                  <a:srgbClr val="595959"/>
                </a:solidFill>
              </a:rPr>
              <a:t>Qual instituição conhece (1º citação)</a:t>
            </a:r>
            <a:endParaRPr lang="pt-BR" sz="4000" dirty="0">
              <a:solidFill>
                <a:srgbClr val="595959"/>
              </a:solidFill>
            </a:endParaRPr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-11832" y="6257850"/>
            <a:ext cx="3600400" cy="55552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200" dirty="0" smtClean="0"/>
              <a:t>Pergunta: Qual instituição o (a) Sr. (a) conhece?</a:t>
            </a:r>
          </a:p>
          <a:p>
            <a:pPr algn="just"/>
            <a:r>
              <a:rPr lang="pt-BR" sz="1200" dirty="0" smtClean="0"/>
              <a:t>Resposta espontânea e única.</a:t>
            </a:r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-52630"/>
            <a:ext cx="745326" cy="745326"/>
          </a:xfrm>
          <a:prstGeom prst="rect">
            <a:avLst/>
          </a:prstGeom>
        </p:spPr>
      </p:pic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559195721"/>
              </p:ext>
            </p:extLst>
          </p:nvPr>
        </p:nvGraphicFramePr>
        <p:xfrm>
          <a:off x="323528" y="1700808"/>
          <a:ext cx="84969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Espaço Reservado para Conteúdo 4"/>
          <p:cNvSpPr txBox="1">
            <a:spLocks/>
          </p:cNvSpPr>
          <p:nvPr/>
        </p:nvSpPr>
        <p:spPr>
          <a:xfrm>
            <a:off x="6156176" y="6251004"/>
            <a:ext cx="2376264" cy="5623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200" dirty="0" smtClean="0"/>
              <a:t>Base 2015: 3.739 respondentes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200" dirty="0" smtClean="0"/>
              <a:t>Base 2016</a:t>
            </a:r>
            <a:r>
              <a:rPr lang="pt-BR" sz="1200" smtClean="0"/>
              <a:t>: 7.543 </a:t>
            </a:r>
            <a:r>
              <a:rPr lang="pt-BR" sz="1200" dirty="0" smtClean="0"/>
              <a:t>respondentes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35004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4800" dirty="0" smtClean="0">
                <a:solidFill>
                  <a:srgbClr val="595959"/>
                </a:solidFill>
              </a:rPr>
              <a:t>Apoio para pequena empresa</a:t>
            </a:r>
            <a:br>
              <a:rPr lang="pt-BR" sz="4800" dirty="0" smtClean="0">
                <a:solidFill>
                  <a:srgbClr val="595959"/>
                </a:solidFill>
              </a:rPr>
            </a:br>
            <a:r>
              <a:rPr lang="pt-BR" sz="3600" dirty="0" smtClean="0">
                <a:solidFill>
                  <a:srgbClr val="595959"/>
                </a:solidFill>
              </a:rPr>
              <a:t>(2º citação)</a:t>
            </a:r>
            <a:endParaRPr lang="pt-BR" sz="3600" dirty="0">
              <a:solidFill>
                <a:srgbClr val="595959"/>
              </a:solidFill>
            </a:endParaRPr>
          </a:p>
        </p:txBody>
      </p:sp>
      <p:sp>
        <p:nvSpPr>
          <p:cNvPr id="5" name="Espaço Reservado para Conteúdo 4"/>
          <p:cNvSpPr txBox="1">
            <a:spLocks/>
          </p:cNvSpPr>
          <p:nvPr/>
        </p:nvSpPr>
        <p:spPr>
          <a:xfrm>
            <a:off x="-36512" y="5949280"/>
            <a:ext cx="4464496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</a:t>
            </a:r>
            <a:r>
              <a:rPr lang="pt-BR" sz="1200" dirty="0"/>
              <a:t>O (A) </a:t>
            </a:r>
            <a:r>
              <a:rPr lang="pt-BR" sz="1200" dirty="0" smtClean="0"/>
              <a:t>Sr. (</a:t>
            </a:r>
            <a:r>
              <a:rPr lang="pt-BR" sz="1200" dirty="0"/>
              <a:t>a) conhece ALGUMA instituição </a:t>
            </a:r>
            <a:r>
              <a:rPr lang="pt-BR" sz="1200"/>
              <a:t>que </a:t>
            </a:r>
            <a:r>
              <a:rPr lang="pt-BR" sz="1200" smtClean="0"/>
              <a:t>forneça </a:t>
            </a:r>
            <a:r>
              <a:rPr lang="pt-BR" sz="1200" dirty="0"/>
              <a:t>serviços de apoio para pequenas empresas no </a:t>
            </a:r>
            <a:r>
              <a:rPr lang="pt-BR" sz="1200" dirty="0" smtClean="0"/>
              <a:t>Brasil? Resposta estimulada e única.</a:t>
            </a:r>
          </a:p>
          <a:p>
            <a:pPr lvl="0"/>
            <a:r>
              <a:rPr lang="pt-BR" sz="1200" dirty="0" smtClean="0"/>
              <a:t>Base: 10.649 respostas	</a:t>
            </a: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16</a:t>
            </a:fld>
            <a:endParaRPr lang="pt-BR" dirty="0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4932040" y="6093296"/>
            <a:ext cx="3744416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200" dirty="0" smtClean="0"/>
              <a:t>Pergunta: Quais instituições o (a) Sr. (a) conhece?</a:t>
            </a:r>
          </a:p>
          <a:p>
            <a:pPr algn="just"/>
            <a:r>
              <a:rPr lang="pt-BR" sz="1200" dirty="0" smtClean="0"/>
              <a:t>Resposta espontânea e múltipla.</a:t>
            </a:r>
          </a:p>
          <a:p>
            <a:pPr lvl="0" algn="just"/>
            <a:r>
              <a:rPr lang="pt-BR" sz="1200" dirty="0" smtClean="0"/>
              <a:t>Base: 796 respostas/603 respondentes	</a:t>
            </a:r>
            <a:endParaRPr lang="pt-BR" sz="12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444387"/>
              </p:ext>
            </p:extLst>
          </p:nvPr>
        </p:nvGraphicFramePr>
        <p:xfrm>
          <a:off x="4283968" y="1376772"/>
          <a:ext cx="424847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ta para a direita 8"/>
          <p:cNvSpPr/>
          <p:nvPr/>
        </p:nvSpPr>
        <p:spPr>
          <a:xfrm>
            <a:off x="3347864" y="3573017"/>
            <a:ext cx="1728192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683596720"/>
              </p:ext>
            </p:extLst>
          </p:nvPr>
        </p:nvGraphicFramePr>
        <p:xfrm>
          <a:off x="179512" y="1279273"/>
          <a:ext cx="42484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035469774"/>
              </p:ext>
            </p:extLst>
          </p:nvPr>
        </p:nvGraphicFramePr>
        <p:xfrm>
          <a:off x="323528" y="1446510"/>
          <a:ext cx="42484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407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Graphic spid="7" grpId="0">
        <p:bldAsOne/>
      </p:bldGraphic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212542" cy="6858000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-36512" y="-27384"/>
            <a:ext cx="9212542" cy="1368152"/>
          </a:xfrm>
          <a:prstGeom prst="rect">
            <a:avLst/>
          </a:prstGeom>
          <a:solidFill>
            <a:srgbClr val="595959">
              <a:alpha val="89804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 ouviu falar do SEBRAE?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schemeClr val="bg1"/>
                </a:solidFill>
              </a:rPr>
              <a:t>17</a:t>
            </a:fld>
            <a:endParaRPr lang="pt-BR">
              <a:solidFill>
                <a:schemeClr val="bg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53752" y="4581128"/>
            <a:ext cx="9036496" cy="2232248"/>
          </a:xfrm>
          <a:prstGeom prst="roundRect">
            <a:avLst/>
          </a:prstGeom>
          <a:solidFill>
            <a:srgbClr val="7F7F7F">
              <a:alpha val="94902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Entre aqueles que não conhecem alguma instituição ou que não lembraram do SEBRAE espontaneamente praticamente 90% já ouviram falar do SEBRAE quando estimulados.  </a:t>
            </a:r>
          </a:p>
          <a:p>
            <a:pPr algn="ctr"/>
            <a:r>
              <a:rPr lang="pt-BR" sz="2400" dirty="0" smtClean="0"/>
              <a:t>Na comparação 2015/2016 houve uma leve queda na proporção de respostas positivas.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5506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81481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28600"/>
            <a:ext cx="9036496" cy="1600200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dirty="0" smtClean="0">
                <a:solidFill>
                  <a:srgbClr val="595959"/>
                </a:solidFill>
              </a:rPr>
              <a:t>Já ouviu falar do SEBRAE</a:t>
            </a:r>
            <a:br>
              <a:rPr lang="pt-BR" dirty="0" smtClean="0">
                <a:solidFill>
                  <a:srgbClr val="595959"/>
                </a:solidFill>
              </a:rPr>
            </a:br>
            <a:r>
              <a:rPr lang="pt-BR" sz="1800" dirty="0" smtClean="0">
                <a:solidFill>
                  <a:srgbClr val="595959"/>
                </a:solidFill>
              </a:rPr>
              <a:t>(para os que não conhecem alguma instituição ou não citaram o SEBRAE)</a:t>
            </a:r>
            <a:endParaRPr lang="pt-BR" dirty="0">
              <a:solidFill>
                <a:srgbClr val="595959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18</a:t>
            </a:fld>
            <a:endParaRPr lang="pt-BR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-36512" y="6120680"/>
            <a:ext cx="4464496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</a:t>
            </a:r>
            <a:r>
              <a:rPr lang="pt-BR" sz="1200" dirty="0"/>
              <a:t>O (A) </a:t>
            </a:r>
            <a:r>
              <a:rPr lang="pt-BR" sz="1200" dirty="0" smtClean="0"/>
              <a:t>Sr. (</a:t>
            </a:r>
            <a:r>
              <a:rPr lang="pt-BR" sz="1200" dirty="0"/>
              <a:t>a) </a:t>
            </a:r>
            <a:r>
              <a:rPr lang="pt-BR" sz="1200" dirty="0" smtClean="0"/>
              <a:t>já ouviu falar do SEBRAE?</a:t>
            </a:r>
          </a:p>
          <a:p>
            <a:r>
              <a:rPr lang="pt-BR" sz="1200" smtClean="0"/>
              <a:t>Resposta estimulada </a:t>
            </a:r>
            <a:r>
              <a:rPr lang="pt-BR" sz="1200" dirty="0" smtClean="0"/>
              <a:t>e única.</a:t>
            </a:r>
          </a:p>
          <a:p>
            <a:pPr lvl="0"/>
            <a:r>
              <a:rPr lang="pt-BR" sz="1200" dirty="0" smtClean="0"/>
              <a:t>Base</a:t>
            </a:r>
            <a:r>
              <a:rPr lang="pt-BR" sz="1200" smtClean="0"/>
              <a:t>: 3.522 </a:t>
            </a:r>
            <a:r>
              <a:rPr lang="pt-BR" sz="1200" dirty="0" smtClean="0"/>
              <a:t>respostas	</a:t>
            </a:r>
            <a:endParaRPr lang="pt-BR" sz="1200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850476293"/>
              </p:ext>
            </p:extLst>
          </p:nvPr>
        </p:nvGraphicFramePr>
        <p:xfrm>
          <a:off x="1889702" y="1772816"/>
          <a:ext cx="536459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de cantos arredondados 7">
            <a:hlinkClick r:id="rId4" action="ppaction://hlinksldjump"/>
          </p:cNvPr>
          <p:cNvSpPr/>
          <p:nvPr/>
        </p:nvSpPr>
        <p:spPr>
          <a:xfrm>
            <a:off x="7020272" y="6237312"/>
            <a:ext cx="1368152" cy="51077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Comparação 2015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0386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00608"/>
            <a:ext cx="9036496" cy="1600200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dirty="0" smtClean="0">
                <a:solidFill>
                  <a:srgbClr val="595959"/>
                </a:solidFill>
              </a:rPr>
              <a:t>Já ouviu falar do SEBRAE</a:t>
            </a:r>
            <a:br>
              <a:rPr lang="pt-BR" dirty="0" smtClean="0">
                <a:solidFill>
                  <a:srgbClr val="595959"/>
                </a:solidFill>
              </a:rPr>
            </a:br>
            <a:r>
              <a:rPr lang="pt-BR" sz="1800" dirty="0" smtClean="0">
                <a:solidFill>
                  <a:srgbClr val="595959"/>
                </a:solidFill>
              </a:rPr>
              <a:t>(para os que não conhecem alguma instituição ou não citaram o SEBRAE)</a:t>
            </a:r>
            <a:endParaRPr lang="pt-BR" dirty="0">
              <a:solidFill>
                <a:srgbClr val="595959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19</a:t>
            </a:fld>
            <a:endParaRPr lang="pt-BR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-36512" y="6264696"/>
            <a:ext cx="4464496" cy="54868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</a:t>
            </a:r>
            <a:r>
              <a:rPr lang="pt-BR" sz="1200" dirty="0"/>
              <a:t>O (A) </a:t>
            </a:r>
            <a:r>
              <a:rPr lang="pt-BR" sz="1200" dirty="0" smtClean="0"/>
              <a:t>Sr. (</a:t>
            </a:r>
            <a:r>
              <a:rPr lang="pt-BR" sz="1200" dirty="0"/>
              <a:t>a) </a:t>
            </a:r>
            <a:r>
              <a:rPr lang="pt-BR" sz="1200" dirty="0" smtClean="0"/>
              <a:t>já ouviu falar do SEBRAE?</a:t>
            </a:r>
          </a:p>
          <a:p>
            <a:r>
              <a:rPr lang="pt-BR" sz="1200" dirty="0" smtClean="0"/>
              <a:t>Resposta espontânea e única.</a:t>
            </a:r>
          </a:p>
        </p:txBody>
      </p:sp>
      <p:pic>
        <p:nvPicPr>
          <p:cNvPr id="12" name="Imagem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-52630"/>
            <a:ext cx="745326" cy="745326"/>
          </a:xfrm>
          <a:prstGeom prst="rect">
            <a:avLst/>
          </a:prstGeom>
        </p:spPr>
      </p:pic>
      <p:sp>
        <p:nvSpPr>
          <p:cNvPr id="10" name="Espaço Reservado para Conteúdo 4"/>
          <p:cNvSpPr txBox="1">
            <a:spLocks/>
          </p:cNvSpPr>
          <p:nvPr/>
        </p:nvSpPr>
        <p:spPr>
          <a:xfrm>
            <a:off x="6516216" y="6251004"/>
            <a:ext cx="2376264" cy="5623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200" dirty="0" smtClean="0"/>
              <a:t>Base 2015</a:t>
            </a:r>
            <a:r>
              <a:rPr lang="pt-BR" sz="1200" smtClean="0"/>
              <a:t>: 3.597respostas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200" smtClean="0"/>
              <a:t>Base </a:t>
            </a:r>
            <a:r>
              <a:rPr lang="pt-BR" sz="1200" dirty="0" smtClean="0"/>
              <a:t>2016</a:t>
            </a:r>
            <a:r>
              <a:rPr lang="pt-BR" sz="1200" smtClean="0"/>
              <a:t>: 3.522 respostas </a:t>
            </a:r>
            <a:endParaRPr lang="pt-BR" sz="1200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608871755"/>
              </p:ext>
            </p:extLst>
          </p:nvPr>
        </p:nvGraphicFramePr>
        <p:xfrm>
          <a:off x="1524000" y="170080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35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600200"/>
          </a:xfrm>
        </p:spPr>
        <p:txBody>
          <a:bodyPr anchor="ctr"/>
          <a:lstStyle/>
          <a:p>
            <a:r>
              <a:rPr lang="pt-BR" dirty="0" smtClean="0"/>
              <a:t>Guia da Apresentação</a:t>
            </a:r>
            <a:endParaRPr lang="pt-BR" dirty="0"/>
          </a:p>
        </p:txBody>
      </p:sp>
      <p:grpSp>
        <p:nvGrpSpPr>
          <p:cNvPr id="8" name="Grupo 7"/>
          <p:cNvGrpSpPr/>
          <p:nvPr/>
        </p:nvGrpSpPr>
        <p:grpSpPr>
          <a:xfrm>
            <a:off x="2283607" y="1916832"/>
            <a:ext cx="4304617" cy="736556"/>
            <a:chOff x="-22610" y="2075935"/>
            <a:chExt cx="4304617" cy="736556"/>
          </a:xfrm>
        </p:grpSpPr>
        <p:sp>
          <p:nvSpPr>
            <p:cNvPr id="9" name="Retângulo 8"/>
            <p:cNvSpPr/>
            <p:nvPr/>
          </p:nvSpPr>
          <p:spPr>
            <a:xfrm>
              <a:off x="0" y="2075935"/>
              <a:ext cx="4282007" cy="7365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-22610" y="2259547"/>
              <a:ext cx="42839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haroni" pitchFamily="2" charset="-79"/>
                </a:rPr>
                <a:t>Temas da apresentação: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2419691" y="2896713"/>
            <a:ext cx="4032448" cy="373564"/>
            <a:chOff x="251520" y="3055816"/>
            <a:chExt cx="4032448" cy="373564"/>
          </a:xfrm>
        </p:grpSpPr>
        <p:sp>
          <p:nvSpPr>
            <p:cNvPr id="12" name="Retângulo 11"/>
            <p:cNvSpPr/>
            <p:nvPr/>
          </p:nvSpPr>
          <p:spPr>
            <a:xfrm>
              <a:off x="251520" y="3055816"/>
              <a:ext cx="360040" cy="37318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613520" y="3056197"/>
              <a:ext cx="3670448" cy="37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613520" y="3059667"/>
              <a:ext cx="36704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dirty="0" smtClean="0">
                  <a:solidFill>
                    <a:schemeClr val="bg1">
                      <a:lumMod val="50000"/>
                    </a:schemeClr>
                  </a:solidFill>
                  <a:cs typeface="Aharoni" pitchFamily="2" charset="-79"/>
                </a:rPr>
                <a:t>Empreendedorismo</a:t>
              </a:r>
              <a:endParaRPr lang="pt-BR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2415177" y="3400389"/>
            <a:ext cx="4041477" cy="373564"/>
            <a:chOff x="251520" y="3559492"/>
            <a:chExt cx="4041477" cy="373564"/>
          </a:xfrm>
        </p:grpSpPr>
        <p:sp>
          <p:nvSpPr>
            <p:cNvPr id="16" name="Retângulo 15"/>
            <p:cNvSpPr/>
            <p:nvPr/>
          </p:nvSpPr>
          <p:spPr>
            <a:xfrm>
              <a:off x="251520" y="3559492"/>
              <a:ext cx="360040" cy="3731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613520" y="3559873"/>
              <a:ext cx="3670448" cy="37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22549" y="3564470"/>
              <a:ext cx="36704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dirty="0" smtClean="0">
                  <a:solidFill>
                    <a:schemeClr val="bg1">
                      <a:lumMod val="50000"/>
                    </a:schemeClr>
                  </a:solidFill>
                  <a:cs typeface="Aharoni" pitchFamily="2" charset="-79"/>
                </a:rPr>
                <a:t>Conhecimento sobre o SEBRAE </a:t>
              </a:r>
              <a:endParaRPr lang="pt-BR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2419691" y="3904445"/>
            <a:ext cx="4032448" cy="373564"/>
            <a:chOff x="251520" y="4063548"/>
            <a:chExt cx="4032448" cy="373564"/>
          </a:xfrm>
        </p:grpSpPr>
        <p:sp>
          <p:nvSpPr>
            <p:cNvPr id="20" name="Retângulo 19"/>
            <p:cNvSpPr/>
            <p:nvPr/>
          </p:nvSpPr>
          <p:spPr>
            <a:xfrm>
              <a:off x="251520" y="4063548"/>
              <a:ext cx="360040" cy="37318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613520" y="4063929"/>
              <a:ext cx="3670448" cy="37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611560" y="4067780"/>
              <a:ext cx="36704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smtClean="0">
                  <a:solidFill>
                    <a:schemeClr val="bg1">
                      <a:lumMod val="50000"/>
                    </a:schemeClr>
                  </a:solidFill>
                  <a:cs typeface="Aharoni" pitchFamily="2" charset="-79"/>
                </a:rPr>
                <a:t>Posicionamento de marca</a:t>
              </a:r>
              <a:endParaRPr lang="pt-BR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2419691" y="4413179"/>
            <a:ext cx="4032449" cy="373564"/>
            <a:chOff x="251519" y="4567604"/>
            <a:chExt cx="4032449" cy="373564"/>
          </a:xfrm>
        </p:grpSpPr>
        <p:sp>
          <p:nvSpPr>
            <p:cNvPr id="24" name="Retângulo 23"/>
            <p:cNvSpPr/>
            <p:nvPr/>
          </p:nvSpPr>
          <p:spPr>
            <a:xfrm>
              <a:off x="251519" y="4567604"/>
              <a:ext cx="374459" cy="3731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613520" y="4567985"/>
              <a:ext cx="3670448" cy="37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hlinkClick r:id="" action="ppaction://noaction"/>
            </p:cNvPr>
            <p:cNvSpPr/>
            <p:nvPr/>
          </p:nvSpPr>
          <p:spPr>
            <a:xfrm>
              <a:off x="613520" y="4567604"/>
              <a:ext cx="36704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smtClean="0">
                  <a:solidFill>
                    <a:schemeClr val="bg1">
                      <a:lumMod val="50000"/>
                    </a:schemeClr>
                  </a:solidFill>
                  <a:cs typeface="Aharoni" pitchFamily="2" charset="-79"/>
                </a:rPr>
                <a:t>Perfil dos entrevistados</a:t>
              </a:r>
              <a:endParaRPr lang="pt-BR" sz="1600" b="1" dirty="0" smtClean="0">
                <a:solidFill>
                  <a:schemeClr val="bg1">
                    <a:lumMod val="50000"/>
                  </a:schemeClr>
                </a:solidFill>
                <a:cs typeface="Aharoni" pitchFamily="2" charset="-79"/>
              </a:endParaRP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</a:t>
            </a:fld>
            <a:endParaRPr lang="pt-BR"/>
          </a:p>
        </p:txBody>
      </p:sp>
      <p:grpSp>
        <p:nvGrpSpPr>
          <p:cNvPr id="47" name="Grupo 46"/>
          <p:cNvGrpSpPr/>
          <p:nvPr/>
        </p:nvGrpSpPr>
        <p:grpSpPr>
          <a:xfrm>
            <a:off x="2419691" y="4927644"/>
            <a:ext cx="4032448" cy="373564"/>
            <a:chOff x="251520" y="6079772"/>
            <a:chExt cx="4032448" cy="373564"/>
          </a:xfrm>
        </p:grpSpPr>
        <p:sp>
          <p:nvSpPr>
            <p:cNvPr id="48" name="Retângulo 47"/>
            <p:cNvSpPr/>
            <p:nvPr/>
          </p:nvSpPr>
          <p:spPr>
            <a:xfrm>
              <a:off x="251520" y="6079772"/>
              <a:ext cx="360040" cy="373183"/>
            </a:xfrm>
            <a:prstGeom prst="rect">
              <a:avLst/>
            </a:prstGeom>
            <a:solidFill>
              <a:srgbClr val="59A567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9" name="Retângulo 48"/>
            <p:cNvSpPr/>
            <p:nvPr/>
          </p:nvSpPr>
          <p:spPr>
            <a:xfrm>
              <a:off x="613520" y="6080153"/>
              <a:ext cx="3670448" cy="37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hlinkClick r:id="" action="ppaction://noaction"/>
            </p:cNvPr>
            <p:cNvSpPr/>
            <p:nvPr/>
          </p:nvSpPr>
          <p:spPr>
            <a:xfrm>
              <a:off x="627940" y="6079772"/>
              <a:ext cx="21291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pt-BR" sz="1600" b="1" smtClean="0">
                  <a:solidFill>
                    <a:prstClr val="white">
                      <a:lumMod val="50000"/>
                    </a:prstClr>
                  </a:solidFill>
                  <a:cs typeface="Aharoni" pitchFamily="2" charset="-79"/>
                </a:rPr>
                <a:t>Considerações finais</a:t>
              </a:r>
              <a:endParaRPr lang="pt-BR" sz="16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6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  <p:sp>
        <p:nvSpPr>
          <p:cNvPr id="7" name="Título 2"/>
          <p:cNvSpPr txBox="1">
            <a:spLocks/>
          </p:cNvSpPr>
          <p:nvPr/>
        </p:nvSpPr>
        <p:spPr>
          <a:xfrm>
            <a:off x="0" y="-4937"/>
            <a:ext cx="9144000" cy="1417713"/>
          </a:xfrm>
          <a:prstGeom prst="rect">
            <a:avLst/>
          </a:prstGeom>
          <a:solidFill>
            <a:srgbClr val="595959">
              <a:alpha val="89804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Conhece os produtos e serviços do SEBRAE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schemeClr val="bg1"/>
                </a:solidFill>
              </a:rPr>
              <a:t>20</a:t>
            </a:fld>
            <a:endParaRPr lang="pt-BR">
              <a:solidFill>
                <a:schemeClr val="bg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4067944" y="4077072"/>
            <a:ext cx="4896544" cy="2016224"/>
          </a:xfrm>
          <a:prstGeom prst="roundRect">
            <a:avLst/>
          </a:prstGeom>
          <a:solidFill>
            <a:srgbClr val="7F7F7F">
              <a:alpha val="89804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54,7% dos entrevistados conhecem algum produto ou serviço do SEBRAE. </a:t>
            </a:r>
          </a:p>
          <a:p>
            <a:pPr algn="ctr"/>
            <a:r>
              <a:rPr lang="pt-BR" sz="2400" dirty="0" smtClean="0"/>
              <a:t>Os produtos/serviços mais lembrados são os Cursos (26,2%).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0934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21</a:t>
            </a:fld>
            <a:endParaRPr lang="pt-BR"/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0" y="-27383"/>
            <a:ext cx="5508104" cy="14401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sz="400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Conhece produtos e serviços do SEBRAE</a:t>
            </a:r>
            <a:endParaRPr lang="pt-BR" sz="40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947722087"/>
              </p:ext>
            </p:extLst>
          </p:nvPr>
        </p:nvGraphicFramePr>
        <p:xfrm>
          <a:off x="186597" y="1628800"/>
          <a:ext cx="5321507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-36512" y="6165304"/>
            <a:ext cx="4752528" cy="72008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</a:t>
            </a:r>
            <a:r>
              <a:rPr lang="pt-BR" sz="1200" dirty="0"/>
              <a:t>O (A) </a:t>
            </a:r>
            <a:r>
              <a:rPr lang="pt-BR" sz="1200" dirty="0" smtClean="0"/>
              <a:t>Sr. (</a:t>
            </a:r>
            <a:r>
              <a:rPr lang="pt-BR" sz="1200" dirty="0"/>
              <a:t>a) </a:t>
            </a:r>
            <a:r>
              <a:rPr lang="pt-BR" sz="1200" dirty="0" smtClean="0"/>
              <a:t>consegue citar algum produto ou serviço do SEBRAE? Se sim, qual? Resposta espontânea e única.</a:t>
            </a:r>
          </a:p>
          <a:p>
            <a:pPr lvl="0"/>
            <a:r>
              <a:rPr lang="pt-BR" sz="1200" dirty="0" smtClean="0"/>
              <a:t>Base: 10.244 respostas	NR: 0,3%</a:t>
            </a:r>
            <a:endParaRPr lang="pt-BR" sz="1200" dirty="0"/>
          </a:p>
        </p:txBody>
      </p:sp>
      <p:sp>
        <p:nvSpPr>
          <p:cNvPr id="10" name="Retângulo de cantos arredondados 9">
            <a:hlinkClick r:id="rId4" action="ppaction://hlinksldjump"/>
          </p:cNvPr>
          <p:cNvSpPr/>
          <p:nvPr/>
        </p:nvSpPr>
        <p:spPr>
          <a:xfrm>
            <a:off x="133258" y="5589240"/>
            <a:ext cx="1630430" cy="510778"/>
          </a:xfrm>
          <a:prstGeom prst="roundRect">
            <a:avLst/>
          </a:prstGeom>
          <a:solidFill>
            <a:srgbClr val="5959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Resultados por Região/UF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4283968" y="2159145"/>
            <a:ext cx="1008112" cy="333751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683012"/>
              </p:ext>
            </p:extLst>
          </p:nvPr>
        </p:nvGraphicFramePr>
        <p:xfrm>
          <a:off x="5580112" y="116632"/>
          <a:ext cx="3240360" cy="662472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623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80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78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 smtClean="0">
                          <a:effectLst/>
                        </a:rPr>
                        <a:t>Produto/Serviço</a:t>
                      </a:r>
                      <a:endParaRPr lang="pt-BR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%</a:t>
                      </a:r>
                      <a:endParaRPr lang="pt-BR" sz="10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Cursos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Suporte para microempresas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Consultorias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Apoio a pequena empresa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Orientações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Palestras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Treinamentos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>
                          <a:effectLst/>
                        </a:rPr>
                        <a:t>Abertura de microempresas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>
                          <a:effectLst/>
                        </a:rPr>
                        <a:t>Promove o empreendedorismo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Capacitações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Formação profissional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949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Incentivo aos microempreendedores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EMPRETEC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Plano de negócios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Empréstimos/Financiamentos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MEI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Prestação de serviços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Feiras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Pesquisas de mercado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Apoio administrativo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Otimização da gestão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Oficinas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Eventos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Publicidade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319494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Acompanhamento de pequenas empresas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Incubadoras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Franquias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2206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TOTAL </a:t>
                      </a:r>
                      <a:endParaRPr lang="pt-B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54,70%</a:t>
                      </a:r>
                      <a:endParaRPr lang="pt-B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15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22</a:t>
            </a:fld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379255"/>
              </p:ext>
            </p:extLst>
          </p:nvPr>
        </p:nvGraphicFramePr>
        <p:xfrm>
          <a:off x="374250" y="980728"/>
          <a:ext cx="8223105" cy="266429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081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65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65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653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1653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165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65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65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65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653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653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1653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1653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1653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806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Centro-Oeste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Nordeste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MT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</a:t>
                      </a: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SE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Sim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29,8%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-36512" y="6165304"/>
            <a:ext cx="4464496" cy="72008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200" dirty="0" smtClean="0"/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-36512" y="6165304"/>
            <a:ext cx="4392488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200" dirty="0" smtClean="0">
              <a:solidFill>
                <a:srgbClr val="FF0000"/>
              </a:solidFill>
            </a:endParaRPr>
          </a:p>
        </p:txBody>
      </p:sp>
      <p:sp>
        <p:nvSpPr>
          <p:cNvPr id="10" name="Espaço Reservado para Conteúdo 4"/>
          <p:cNvSpPr txBox="1">
            <a:spLocks/>
          </p:cNvSpPr>
          <p:nvPr/>
        </p:nvSpPr>
        <p:spPr>
          <a:xfrm>
            <a:off x="35496" y="6539036"/>
            <a:ext cx="8568952" cy="346348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</a:t>
            </a:r>
            <a:r>
              <a:rPr lang="pt-BR" sz="1200" dirty="0"/>
              <a:t>O (A) </a:t>
            </a:r>
            <a:r>
              <a:rPr lang="pt-BR" sz="1200" dirty="0" smtClean="0"/>
              <a:t>Sr. (</a:t>
            </a:r>
            <a:r>
              <a:rPr lang="pt-BR" sz="1200" dirty="0"/>
              <a:t>a) </a:t>
            </a:r>
            <a:r>
              <a:rPr lang="pt-BR" sz="1200" dirty="0" smtClean="0"/>
              <a:t>consegue citar algum produto ou serviço do SEBRAE? Se sim, qual? Resposta espontânea e única.</a:t>
            </a:r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0" y="-99392"/>
            <a:ext cx="9144000" cy="12241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Produto e Serviço do SEBRAE</a:t>
            </a:r>
            <a:endParaRPr lang="pt-BR" sz="44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930953"/>
              </p:ext>
            </p:extLst>
          </p:nvPr>
        </p:nvGraphicFramePr>
        <p:xfrm>
          <a:off x="367157" y="3789041"/>
          <a:ext cx="8237291" cy="270029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214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68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68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684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8684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868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68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68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68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684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8684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8684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8684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8684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8684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857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7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4433" marR="4433" marT="4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MG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75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Sim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575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575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575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575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574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  <a:endParaRPr lang="pt-B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4" name="Imagem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-52630"/>
            <a:ext cx="745326" cy="74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8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schemeClr val="bg1"/>
                </a:solidFill>
              </a:rPr>
              <a:t>23</a:t>
            </a:fld>
            <a:endParaRPr lang="pt-BR">
              <a:solidFill>
                <a:schemeClr val="bg1"/>
              </a:solidFill>
            </a:endParaRPr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0" y="-27384"/>
            <a:ext cx="9144000" cy="1440160"/>
          </a:xfrm>
          <a:prstGeom prst="rect">
            <a:avLst/>
          </a:prstGeom>
          <a:solidFill>
            <a:srgbClr val="595959">
              <a:alpha val="89804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 de informação sobre o SEBRAE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835696" y="4797152"/>
            <a:ext cx="5472608" cy="1728192"/>
          </a:xfrm>
          <a:prstGeom prst="roundRect">
            <a:avLst/>
          </a:prstGeom>
          <a:solidFill>
            <a:srgbClr val="7F7F7F">
              <a:alpha val="94902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Os meios de informação mais citados são propagandas (87,9%) e  matérias e notícias na imprensa (71,9%).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4929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24</a:t>
            </a:fld>
            <a:endParaRPr lang="pt-BR"/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0" y="-27384"/>
            <a:ext cx="9144000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40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 de informação sobre o SEBRAE</a:t>
            </a:r>
          </a:p>
          <a:p>
            <a:pPr>
              <a:lnSpc>
                <a:spcPts val="4000"/>
              </a:lnSpc>
            </a:pPr>
            <a:r>
              <a:rPr lang="pt-BR" sz="32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(Comparação % de respostas positivas)</a:t>
            </a:r>
            <a:endParaRPr lang="pt-BR" sz="32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-36512" y="6165304"/>
            <a:ext cx="6480720" cy="72008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Eu vou citar alguns itens, me informe qual deles você costuma ouvir falar do SEBRAE. Resposta </a:t>
            </a:r>
            <a:r>
              <a:rPr lang="pt-BR" sz="1200" smtClean="0"/>
              <a:t>estimulada e única.</a:t>
            </a:r>
            <a:endParaRPr lang="pt-BR" sz="1200" dirty="0" smtClean="0"/>
          </a:p>
          <a:p>
            <a:pPr lvl="0"/>
            <a:r>
              <a:rPr lang="pt-BR" sz="1200" dirty="0" smtClean="0"/>
              <a:t>Base</a:t>
            </a:r>
            <a:r>
              <a:rPr lang="pt-BR" sz="1200" smtClean="0"/>
              <a:t>: 10.244 respostas</a:t>
            </a:r>
            <a:endParaRPr lang="pt-BR" sz="1200" dirty="0"/>
          </a:p>
        </p:txBody>
      </p:sp>
      <p:sp>
        <p:nvSpPr>
          <p:cNvPr id="9" name="Retângulo de cantos arredondados 8">
            <a:hlinkClick r:id="rId3" action="ppaction://hlinksldjump"/>
          </p:cNvPr>
          <p:cNvSpPr/>
          <p:nvPr/>
        </p:nvSpPr>
        <p:spPr>
          <a:xfrm>
            <a:off x="6804248" y="6230590"/>
            <a:ext cx="1630430" cy="510778"/>
          </a:xfrm>
          <a:prstGeom prst="roundRect">
            <a:avLst/>
          </a:prstGeom>
          <a:solidFill>
            <a:srgbClr val="5959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Resultados por Região/UF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538502941"/>
              </p:ext>
            </p:extLst>
          </p:nvPr>
        </p:nvGraphicFramePr>
        <p:xfrm>
          <a:off x="539552" y="1628800"/>
          <a:ext cx="806489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2356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25</a:t>
            </a:fld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929556"/>
              </p:ext>
            </p:extLst>
          </p:nvPr>
        </p:nvGraphicFramePr>
        <p:xfrm>
          <a:off x="925870" y="1629198"/>
          <a:ext cx="7292260" cy="41142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80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16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16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3165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1646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5142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Centro-oeste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6" marR="3826" marT="38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6" marR="3826" marT="3826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6" marR="3826" marT="3826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6" marR="3826" marT="3826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MT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6" marR="3826" marT="3826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meio de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familiares, amigos ou conhecidos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notícias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ou </a:t>
                      </a:r>
                      <a:r>
                        <a:rPr lang="pt-BR" sz="1200" b="1" i="0" u="none" strike="noStrike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matérias na 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imprensa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Pelas redes sociais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meio de eventos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propaganda</a:t>
                      </a:r>
                      <a:endParaRPr lang="pt-BR" sz="12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meio de empresas, instituições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11" marR="8211" marT="821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-36512" y="6309320"/>
            <a:ext cx="3600400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200" dirty="0" smtClean="0"/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-36512" y="5949280"/>
            <a:ext cx="4392488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200" dirty="0" smtClean="0">
              <a:solidFill>
                <a:srgbClr val="FF0000"/>
              </a:solidFill>
            </a:endParaRPr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35496" y="6237312"/>
            <a:ext cx="8496944" cy="5040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Eu vou citar alguns itens, me informe qual deles você costuma ouvir falar do SEBRAE. </a:t>
            </a:r>
          </a:p>
          <a:p>
            <a:r>
              <a:rPr lang="pt-BR" sz="1200" dirty="0" smtClean="0"/>
              <a:t>Resposta estimulada e única.</a:t>
            </a: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0" y="-27384"/>
            <a:ext cx="9144000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40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 de informação sobre o SEBRAE</a:t>
            </a:r>
          </a:p>
          <a:p>
            <a:pPr>
              <a:lnSpc>
                <a:spcPts val="4000"/>
              </a:lnSpc>
            </a:pPr>
            <a:r>
              <a:rPr lang="pt-BR" sz="32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(Comparação % de respostas positivas)</a:t>
            </a:r>
            <a:endParaRPr lang="pt-BR" sz="32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15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26</a:t>
            </a:fld>
            <a:endParaRPr lang="pt-BR" dirty="0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-36512" y="6309320"/>
            <a:ext cx="3600400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200" dirty="0" smtClean="0"/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-36512" y="5949280"/>
            <a:ext cx="4392488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2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39478"/>
              </p:ext>
            </p:extLst>
          </p:nvPr>
        </p:nvGraphicFramePr>
        <p:xfrm>
          <a:off x="243061" y="1268760"/>
          <a:ext cx="8639999" cy="50405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04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50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50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503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1503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715039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71503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1503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1503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1503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5976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Nordeste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70" marR="6770" marT="677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70" marR="6770" marT="677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BA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70" marR="6770" marT="677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70" marR="6770" marT="677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70" marR="6770" marT="677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PB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70" marR="6770" marT="677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44" marR="7044" marT="704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44" marR="7044" marT="704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44" marR="7044" marT="704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44" marR="7044" marT="704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24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meio de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familiares, amigos ou conhecidos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24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notícias</a:t>
                      </a:r>
                      <a:r>
                        <a:rPr lang="pt-BR" sz="1200" b="1" i="0" u="none" strike="noStrike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ou matérias na imprensa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765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Pelas redes sociais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765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meio de eventos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765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propaganda</a:t>
                      </a:r>
                      <a:endParaRPr lang="pt-BR" sz="12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624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meio de empresas, instituições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624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543" marR="14543" marT="145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35496" y="6381328"/>
            <a:ext cx="8496944" cy="5040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Eu vou citar alguns itens, me informe qual deles você costuma ouvir falar do SEBRAE. </a:t>
            </a:r>
          </a:p>
          <a:p>
            <a:r>
              <a:rPr lang="pt-BR" sz="1200" dirty="0" smtClean="0"/>
              <a:t>Resposta estimulada e única.</a:t>
            </a: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0" y="-99392"/>
            <a:ext cx="9144000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40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 de informação sobre o SEBRAE</a:t>
            </a:r>
          </a:p>
          <a:p>
            <a:pPr>
              <a:lnSpc>
                <a:spcPts val="4000"/>
              </a:lnSpc>
            </a:pPr>
            <a:r>
              <a:rPr lang="pt-BR" sz="32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(Comparação % de respostas positivas)</a:t>
            </a:r>
            <a:endParaRPr lang="pt-BR" sz="32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008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27</a:t>
            </a:fld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268655"/>
              </p:ext>
            </p:extLst>
          </p:nvPr>
        </p:nvGraphicFramePr>
        <p:xfrm>
          <a:off x="466309" y="1310953"/>
          <a:ext cx="8211382" cy="492635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689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89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892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4892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4892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848921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848921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848921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</a:tblGrid>
              <a:tr h="6818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 smtClean="0">
                          <a:effectLst/>
                          <a:latin typeface="+mn-lt"/>
                        </a:rPr>
                        <a:t>Norte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23" marR="4423" marT="44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23" marR="4423" marT="4423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23" marR="4423" marT="4423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</a:p>
                  </a:txBody>
                  <a:tcPr marL="4423" marR="4423" marT="4423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u="none" strike="noStrike" dirty="0" smtClean="0">
                          <a:effectLst/>
                          <a:latin typeface="+mn-lt"/>
                        </a:rPr>
                        <a:t>PA</a:t>
                      </a:r>
                      <a:endParaRPr lang="pt-BR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23" marR="4423" marT="4423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4423" marR="4423" marT="4423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 smtClean="0">
                          <a:effectLst/>
                          <a:latin typeface="+mn-lt"/>
                        </a:rPr>
                        <a:t>RR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23" marR="4423" marT="4423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4423" marR="4423" marT="4423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636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meio de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familiares, amigos ou conhecidos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65,2%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62,3%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69,2%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62,1%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66,0%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62,6%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60,6%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636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notícias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ou matérias na imprensa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77,5%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71,0%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75,2%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76,0%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74,1%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73,5%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76,1%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636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Pelas redes sociais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53,4%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52,2%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51,2%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53,8%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46,7%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48,3%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54,0%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636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meio de eventos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67,2%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56,4%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60,3%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56,1%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59,2%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60,3%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64,2%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636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propaganda</a:t>
                      </a:r>
                      <a:endParaRPr lang="pt-BR" sz="12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91,4%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86,8%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85,3%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89,7%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88,3%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86,4%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86,3%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636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meio de empresas,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instituições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58,8%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55,7%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56,0%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50,9%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60,4%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52,9%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61,3%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636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255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06" marR="9506" marT="950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Espaço Reservado para Conteúdo 4"/>
          <p:cNvSpPr txBox="1">
            <a:spLocks/>
          </p:cNvSpPr>
          <p:nvPr/>
        </p:nvSpPr>
        <p:spPr>
          <a:xfrm>
            <a:off x="179512" y="6309320"/>
            <a:ext cx="8496944" cy="5040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Eu vou citar alguns itens, me informe qual deles você costuma ouvir falar do SEBRAE. </a:t>
            </a:r>
          </a:p>
          <a:p>
            <a:r>
              <a:rPr lang="pt-BR" sz="1200" dirty="0" smtClean="0"/>
              <a:t>Resposta estimulada e única.</a:t>
            </a: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0" y="-27384"/>
            <a:ext cx="9144000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40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 de informação sobre o SEBRAE</a:t>
            </a:r>
          </a:p>
          <a:p>
            <a:pPr>
              <a:lnSpc>
                <a:spcPts val="4000"/>
              </a:lnSpc>
            </a:pPr>
            <a:r>
              <a:rPr lang="pt-BR" sz="32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(Comparação % de respostas positivas)</a:t>
            </a:r>
            <a:endParaRPr lang="pt-BR" sz="32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8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28</a:t>
            </a:fld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962784"/>
              </p:ext>
            </p:extLst>
          </p:nvPr>
        </p:nvGraphicFramePr>
        <p:xfrm>
          <a:off x="925890" y="1629198"/>
          <a:ext cx="7292221" cy="411425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742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94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949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2949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2949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5145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 smtClean="0">
                          <a:effectLst/>
                          <a:latin typeface="+mn-lt"/>
                        </a:rPr>
                        <a:t>Sudeste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3" marR="3823" marT="38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3" marR="3823" marT="3823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3" marR="3823" marT="3823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 smtClean="0">
                          <a:effectLst/>
                          <a:latin typeface="+mn-lt"/>
                        </a:rPr>
                        <a:t>RJ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3" marR="3823" marT="3823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u="none" strike="noStrike" dirty="0" smtClean="0">
                          <a:effectLst/>
                          <a:latin typeface="+mn-lt"/>
                        </a:rPr>
                        <a:t>SP</a:t>
                      </a:r>
                      <a:endParaRPr lang="pt-BR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23" marR="3823" marT="3823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24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meio de</a:t>
                      </a:r>
                      <a:r>
                        <a:rPr lang="pt-BR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familiares, amigos ou conhecidos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55,8%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49,0%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43,5%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50,6%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424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notícias</a:t>
                      </a:r>
                      <a:r>
                        <a:rPr lang="pt-BR" sz="1300" b="1" i="0" u="none" strike="noStrike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ou matérias na imprensa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73,9%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71,4%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69,2%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70,5%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424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Pelas redes sociais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46,6%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42,6%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39,7%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41,5%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424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meio de eventos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51,3%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42,8%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40,1%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37,9%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424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propaganda</a:t>
                      </a:r>
                      <a:endParaRPr lang="pt-BR" sz="13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86,3%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88,9%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86,7%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88,8%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424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meio de empresas, instituições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49,8%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42,3%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37,2%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37,4%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424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562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576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Espaço Reservado para Conteúdo 4"/>
          <p:cNvSpPr txBox="1">
            <a:spLocks/>
          </p:cNvSpPr>
          <p:nvPr/>
        </p:nvSpPr>
        <p:spPr>
          <a:xfrm>
            <a:off x="107504" y="6237312"/>
            <a:ext cx="8496944" cy="5040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Eu vou citar alguns itens, me informe qual deles você costuma ouvir falar do SEBRAE. </a:t>
            </a:r>
          </a:p>
          <a:p>
            <a:r>
              <a:rPr lang="pt-BR" sz="1200" dirty="0" smtClean="0"/>
              <a:t>Resposta estimulada e única.</a:t>
            </a:r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0" y="-27384"/>
            <a:ext cx="9144000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40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 de informação sobre o SEBRAE</a:t>
            </a:r>
          </a:p>
          <a:p>
            <a:pPr>
              <a:lnSpc>
                <a:spcPts val="4000"/>
              </a:lnSpc>
            </a:pPr>
            <a:r>
              <a:rPr lang="pt-BR" sz="32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(Comparação % de respostas positivas)</a:t>
            </a:r>
            <a:endParaRPr lang="pt-BR" sz="32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68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29</a:t>
            </a:fld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035359"/>
              </p:ext>
            </p:extLst>
          </p:nvPr>
        </p:nvGraphicFramePr>
        <p:xfrm>
          <a:off x="1334263" y="1701208"/>
          <a:ext cx="6475475" cy="405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282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44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44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644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Sul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06" marR="2006" marT="200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06" marR="2006" marT="2006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06" marR="2006" marT="2006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06" marR="2006" marT="2006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meio de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familiares, amigos ou conhecidos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notícias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ou matérias na imprensa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Pelas redes sociais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meio de eventos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propaganda</a:t>
                      </a:r>
                      <a:endParaRPr lang="pt-BR" sz="12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meio de empresas,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instituições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0" marR="4310" marT="4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Espaço Reservado para Conteúdo 4"/>
          <p:cNvSpPr txBox="1">
            <a:spLocks/>
          </p:cNvSpPr>
          <p:nvPr/>
        </p:nvSpPr>
        <p:spPr>
          <a:xfrm>
            <a:off x="179512" y="6237312"/>
            <a:ext cx="8496944" cy="5040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Eu vou citar alguns itens, me informe qual deles você costuma ouvir falar do SEBRAE. </a:t>
            </a:r>
          </a:p>
          <a:p>
            <a:r>
              <a:rPr lang="pt-BR" sz="1200" dirty="0" smtClean="0"/>
              <a:t>Resposta estimulada e única.</a:t>
            </a: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36512" y="-99392"/>
            <a:ext cx="9144000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40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 de informação sobre o SEBRAE</a:t>
            </a:r>
          </a:p>
          <a:p>
            <a:pPr>
              <a:lnSpc>
                <a:spcPts val="4000"/>
              </a:lnSpc>
            </a:pPr>
            <a:r>
              <a:rPr lang="pt-BR" sz="32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(Comparação % de respostas positivas)</a:t>
            </a:r>
            <a:endParaRPr lang="pt-BR" sz="32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m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231" y="378071"/>
            <a:ext cx="745326" cy="74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0182" y="-27384"/>
            <a:ext cx="9194182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9042" y="2528745"/>
            <a:ext cx="6534958" cy="435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tângulo 46"/>
          <p:cNvSpPr/>
          <p:nvPr/>
        </p:nvSpPr>
        <p:spPr>
          <a:xfrm>
            <a:off x="-36512" y="-13599"/>
            <a:ext cx="9180512" cy="6885197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107504" y="3717032"/>
            <a:ext cx="4611233" cy="3060107"/>
          </a:xfrm>
          <a:prstGeom prst="roundRect">
            <a:avLst/>
          </a:prstGeom>
          <a:solidFill>
            <a:schemeClr val="bg1">
              <a:lumMod val="95000"/>
              <a:alpha val="9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solidFill>
                  <a:srgbClr val="000099"/>
                </a:solidFill>
              </a:rPr>
              <a:t>Plano de </a:t>
            </a:r>
            <a:r>
              <a:rPr lang="pt-BR" sz="2000" b="1" dirty="0" smtClean="0">
                <a:solidFill>
                  <a:srgbClr val="000099"/>
                </a:solidFill>
              </a:rPr>
              <a:t>Pesquisa</a:t>
            </a:r>
          </a:p>
          <a:p>
            <a:pPr algn="ctr"/>
            <a:endParaRPr lang="pt-BR" sz="2000" b="1" dirty="0" smtClean="0">
              <a:solidFill>
                <a:srgbClr val="000099"/>
              </a:solidFill>
            </a:endParaRPr>
          </a:p>
          <a:p>
            <a:pPr lvl="0"/>
            <a:r>
              <a:rPr lang="pt-BR" sz="2000" dirty="0" smtClean="0">
                <a:solidFill>
                  <a:srgbClr val="000099"/>
                </a:solidFill>
              </a:rPr>
              <a:t>Metodologia: Pesquisa </a:t>
            </a:r>
            <a:r>
              <a:rPr lang="pt-BR" sz="2000" dirty="0">
                <a:solidFill>
                  <a:srgbClr val="000099"/>
                </a:solidFill>
              </a:rPr>
              <a:t>quantitativa;</a:t>
            </a:r>
          </a:p>
          <a:p>
            <a:pPr lvl="0"/>
            <a:r>
              <a:rPr lang="pt-BR" sz="2000" dirty="0" smtClean="0">
                <a:solidFill>
                  <a:srgbClr val="000099"/>
                </a:solidFill>
              </a:rPr>
              <a:t>Técnica: Entrevista </a:t>
            </a:r>
            <a:r>
              <a:rPr lang="pt-BR" sz="2000" dirty="0">
                <a:solidFill>
                  <a:srgbClr val="000099"/>
                </a:solidFill>
              </a:rPr>
              <a:t>via </a:t>
            </a:r>
            <a:r>
              <a:rPr lang="pt-BR" sz="2000" dirty="0" smtClean="0">
                <a:solidFill>
                  <a:srgbClr val="000099"/>
                </a:solidFill>
              </a:rPr>
              <a:t>telefone;</a:t>
            </a:r>
          </a:p>
          <a:p>
            <a:pPr lvl="0"/>
            <a:r>
              <a:rPr lang="pt-BR" sz="2000" dirty="0" smtClean="0">
                <a:solidFill>
                  <a:srgbClr val="000099"/>
                </a:solidFill>
              </a:rPr>
              <a:t>Amostra: 10.649 </a:t>
            </a:r>
            <a:r>
              <a:rPr lang="pt-BR" sz="2000" dirty="0">
                <a:solidFill>
                  <a:srgbClr val="000099"/>
                </a:solidFill>
              </a:rPr>
              <a:t>entrevistas</a:t>
            </a:r>
            <a:r>
              <a:rPr lang="pt-BR" sz="2000" dirty="0" smtClean="0">
                <a:solidFill>
                  <a:srgbClr val="000099"/>
                </a:solidFill>
              </a:rPr>
              <a:t>;</a:t>
            </a:r>
          </a:p>
          <a:p>
            <a:pPr lvl="0"/>
            <a:r>
              <a:rPr lang="pt-BR" sz="2000" dirty="0" smtClean="0">
                <a:solidFill>
                  <a:srgbClr val="000099"/>
                </a:solidFill>
              </a:rPr>
              <a:t>Público: 18 anos ou mais;</a:t>
            </a:r>
            <a:endParaRPr lang="pt-BR" sz="2000" dirty="0">
              <a:solidFill>
                <a:srgbClr val="000099"/>
              </a:solidFill>
            </a:endParaRPr>
          </a:p>
          <a:p>
            <a:pPr lvl="0"/>
            <a:r>
              <a:rPr lang="pt-BR" sz="2000" dirty="0">
                <a:solidFill>
                  <a:srgbClr val="000099"/>
                </a:solidFill>
              </a:rPr>
              <a:t>Período de coleta: de </a:t>
            </a:r>
            <a:r>
              <a:rPr lang="pt-BR" sz="2000" dirty="0" smtClean="0">
                <a:solidFill>
                  <a:srgbClr val="000099"/>
                </a:solidFill>
              </a:rPr>
              <a:t>14 de setembro </a:t>
            </a:r>
            <a:r>
              <a:rPr lang="pt-BR" sz="2000" dirty="0">
                <a:solidFill>
                  <a:srgbClr val="000099"/>
                </a:solidFill>
              </a:rPr>
              <a:t>a </a:t>
            </a:r>
            <a:r>
              <a:rPr lang="pt-BR" sz="2000" dirty="0" smtClean="0">
                <a:solidFill>
                  <a:srgbClr val="000099"/>
                </a:solidFill>
              </a:rPr>
              <a:t>20 </a:t>
            </a:r>
            <a:r>
              <a:rPr lang="pt-BR" sz="2000" dirty="0">
                <a:solidFill>
                  <a:srgbClr val="000099"/>
                </a:solidFill>
              </a:rPr>
              <a:t>de </a:t>
            </a:r>
            <a:r>
              <a:rPr lang="pt-BR" sz="2000" dirty="0" smtClean="0">
                <a:solidFill>
                  <a:srgbClr val="000099"/>
                </a:solidFill>
              </a:rPr>
              <a:t>outubro </a:t>
            </a:r>
            <a:r>
              <a:rPr lang="pt-BR" sz="2000" dirty="0">
                <a:solidFill>
                  <a:srgbClr val="000099"/>
                </a:solidFill>
              </a:rPr>
              <a:t>de 2016</a:t>
            </a:r>
            <a:r>
              <a:rPr lang="pt-BR" sz="2000" dirty="0" smtClean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45" name="Retângulo de cantos arredondados 44"/>
          <p:cNvSpPr/>
          <p:nvPr/>
        </p:nvSpPr>
        <p:spPr>
          <a:xfrm>
            <a:off x="121949" y="1916832"/>
            <a:ext cx="4608512" cy="1368152"/>
          </a:xfrm>
          <a:prstGeom prst="roundRect">
            <a:avLst/>
          </a:prstGeom>
          <a:solidFill>
            <a:schemeClr val="bg1">
              <a:lumMod val="95000"/>
              <a:alpha val="9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 smtClean="0">
                <a:solidFill>
                  <a:srgbClr val="000099"/>
                </a:solidFill>
              </a:rPr>
              <a:t>Objetivo</a:t>
            </a:r>
          </a:p>
          <a:p>
            <a:pPr algn="ctr"/>
            <a:r>
              <a:rPr lang="pt-BR" sz="2000" dirty="0" smtClean="0">
                <a:solidFill>
                  <a:srgbClr val="000099"/>
                </a:solidFill>
              </a:rPr>
              <a:t>Levantar a percepção da sociedade em geral em relação ao SEBRAE em 2016.</a:t>
            </a:r>
            <a:endParaRPr lang="pt-BR" sz="2000" dirty="0">
              <a:solidFill>
                <a:srgbClr val="000099"/>
              </a:solidFill>
            </a:endParaRPr>
          </a:p>
        </p:txBody>
      </p:sp>
      <p:sp>
        <p:nvSpPr>
          <p:cNvPr id="48" name="Título 1"/>
          <p:cNvSpPr>
            <a:spLocks noGrp="1"/>
          </p:cNvSpPr>
          <p:nvPr>
            <p:ph type="title"/>
          </p:nvPr>
        </p:nvSpPr>
        <p:spPr>
          <a:xfrm>
            <a:off x="-36512" y="-259432"/>
            <a:ext cx="9144000" cy="1600200"/>
          </a:xfrm>
        </p:spPr>
        <p:txBody>
          <a:bodyPr anchor="ctr"/>
          <a:lstStyle/>
          <a:p>
            <a:r>
              <a:rPr lang="pt-BR" sz="4800" dirty="0" smtClean="0">
                <a:solidFill>
                  <a:schemeClr val="bg1"/>
                </a:solidFill>
              </a:rPr>
              <a:t>Objetivo e Plano de Pesquisa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schemeClr val="bg1"/>
                </a:solidFill>
              </a:rPr>
              <a:t>3</a:t>
            </a:fld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6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5"/>
            <a:ext cx="9144000" cy="6885385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schemeClr val="bg1"/>
                </a:solidFill>
              </a:rPr>
              <a:t>30</a:t>
            </a:fld>
            <a:endParaRPr lang="pt-BR">
              <a:solidFill>
                <a:schemeClr val="bg1"/>
              </a:solidFill>
            </a:endParaRPr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0" y="-27384"/>
            <a:ext cx="9144000" cy="1368152"/>
          </a:xfrm>
          <a:prstGeom prst="rect">
            <a:avLst/>
          </a:prstGeom>
          <a:solidFill>
            <a:srgbClr val="595959">
              <a:alpha val="89804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Atividades disponibilizadas pelo SEBRAE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439652" y="4581128"/>
            <a:ext cx="6264696" cy="1944216"/>
          </a:xfrm>
          <a:prstGeom prst="roundRect">
            <a:avLst/>
          </a:prstGeom>
          <a:solidFill>
            <a:srgbClr val="7F7F7F">
              <a:alpha val="94902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 principal atividade atribuída ao SEBRAE é a “Orientação para quem quer abrir um negócio próprio”, seguido de “Cursos e palestras presenciais”.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164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31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542889612"/>
              </p:ext>
            </p:extLst>
          </p:nvPr>
        </p:nvGraphicFramePr>
        <p:xfrm>
          <a:off x="107504" y="1700808"/>
          <a:ext cx="885698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2"/>
          <p:cNvSpPr txBox="1">
            <a:spLocks/>
          </p:cNvSpPr>
          <p:nvPr/>
        </p:nvSpPr>
        <p:spPr>
          <a:xfrm>
            <a:off x="0" y="-27384"/>
            <a:ext cx="9144000" cy="12241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Atividades disponibilizadas pelo SEBRAE</a:t>
            </a:r>
            <a:endParaRPr lang="pt-BR" sz="36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-36512" y="6165304"/>
            <a:ext cx="6624736" cy="64807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Das atividades que eu vou citar, eu gostaria que o (a) Sr. (a) me apontasse quais acredita que o SEBRAE faz. </a:t>
            </a:r>
            <a:r>
              <a:rPr lang="pt-BR" sz="1200" smtClean="0"/>
              <a:t>Resposta estimulada.</a:t>
            </a:r>
            <a:endParaRPr lang="pt-BR" sz="1200" dirty="0" smtClean="0"/>
          </a:p>
          <a:p>
            <a:pPr lvl="0"/>
            <a:r>
              <a:rPr lang="pt-BR" sz="1200" dirty="0" smtClean="0"/>
              <a:t>Base</a:t>
            </a:r>
            <a:r>
              <a:rPr lang="pt-BR" sz="1200" smtClean="0"/>
              <a:t>: 10.244 </a:t>
            </a:r>
            <a:r>
              <a:rPr lang="pt-BR" sz="1200" dirty="0" smtClean="0"/>
              <a:t>respostas	</a:t>
            </a:r>
            <a:endParaRPr lang="pt-BR" sz="1200" dirty="0"/>
          </a:p>
        </p:txBody>
      </p:sp>
      <p:sp>
        <p:nvSpPr>
          <p:cNvPr id="9" name="Retângulo de cantos arredondados 8">
            <a:hlinkClick r:id="rId4" action="ppaction://hlinksldjump"/>
          </p:cNvPr>
          <p:cNvSpPr/>
          <p:nvPr/>
        </p:nvSpPr>
        <p:spPr>
          <a:xfrm>
            <a:off x="6804248" y="6230590"/>
            <a:ext cx="1630430" cy="510778"/>
          </a:xfrm>
          <a:prstGeom prst="roundRect">
            <a:avLst/>
          </a:prstGeom>
          <a:solidFill>
            <a:srgbClr val="5959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Resultados por Região/UF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378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32</a:t>
            </a:fld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275478"/>
              </p:ext>
            </p:extLst>
          </p:nvPr>
        </p:nvGraphicFramePr>
        <p:xfrm>
          <a:off x="251526" y="1268760"/>
          <a:ext cx="8568947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715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Centro-Oeste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Nordeste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MT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</a:t>
                      </a: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SE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091031"/>
              </p:ext>
            </p:extLst>
          </p:nvPr>
        </p:nvGraphicFramePr>
        <p:xfrm>
          <a:off x="251520" y="3933056"/>
          <a:ext cx="8568952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787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4433" marR="4433" marT="4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MG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ítulo 2"/>
          <p:cNvSpPr txBox="1">
            <a:spLocks/>
          </p:cNvSpPr>
          <p:nvPr/>
        </p:nvSpPr>
        <p:spPr>
          <a:xfrm>
            <a:off x="0" y="-27384"/>
            <a:ext cx="9144000" cy="12961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32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Atividades disponibilizadas pelo SEBRAE</a:t>
            </a:r>
          </a:p>
          <a:p>
            <a:pPr>
              <a:lnSpc>
                <a:spcPts val="4000"/>
              </a:lnSpc>
            </a:pPr>
            <a:r>
              <a:rPr lang="pt-BR" sz="32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Articulação política em prol dos empresários</a:t>
            </a:r>
            <a:endParaRPr lang="pt-BR" sz="32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-36512" y="6525344"/>
            <a:ext cx="8280920" cy="576064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Das atividades que eu vou citar, eu gostaria que o (a) Sr. (a) me apontasse quais acredita que o SEBRAE faz. 	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9068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33</a:t>
            </a:fld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121376"/>
              </p:ext>
            </p:extLst>
          </p:nvPr>
        </p:nvGraphicFramePr>
        <p:xfrm>
          <a:off x="323531" y="1268760"/>
          <a:ext cx="8496942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83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Centro-Oeste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Nordeste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MT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</a:t>
                      </a: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SE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36,7%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48,0%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38,6%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37,8%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42,3%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42,6%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41,4%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48,7%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42,0%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39,0%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36,9%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28,2%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33,8%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33,7%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34,1%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30,6%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33,2%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28,8%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33,4%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33,0%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35,5%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26,4%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23,8%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27,6%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28,5%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23,6%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26,8%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22,5%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27,5%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29875"/>
              </p:ext>
            </p:extLst>
          </p:nvPr>
        </p:nvGraphicFramePr>
        <p:xfrm>
          <a:off x="323530" y="3933056"/>
          <a:ext cx="8496942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662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4433" marR="4433" marT="4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MG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44,9%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45,7%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52,3%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35,6%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44,8%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37,7%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35,9%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37,9%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35,2%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42,5%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32,1%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27,4%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34,7%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36,8%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26,8%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33,9%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37,9%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33,6%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35,6%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32,0%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38,9%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37,3%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28,1%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24,4%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22,2%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22,6%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27,5%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28,4%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28,4%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30,5%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31,0%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30,1%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26,5%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27,5%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29,3%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ítulo 2"/>
          <p:cNvSpPr txBox="1">
            <a:spLocks/>
          </p:cNvSpPr>
          <p:nvPr/>
        </p:nvSpPr>
        <p:spPr>
          <a:xfrm>
            <a:off x="0" y="-171400"/>
            <a:ext cx="9144000" cy="1440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36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Atividades disponibilizadas pelo SEBRAE</a:t>
            </a:r>
          </a:p>
          <a:p>
            <a:pPr>
              <a:lnSpc>
                <a:spcPts val="4000"/>
              </a:lnSpc>
            </a:pPr>
            <a:r>
              <a:rPr lang="pt-BR" sz="32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Empréstimo ou financiamento para empresários</a:t>
            </a:r>
            <a:endParaRPr lang="pt-BR" sz="32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-36512" y="6525344"/>
            <a:ext cx="8280920" cy="576064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Das atividades que eu vou citar, eu gostaria que o (a) Sr. (a) me apontasse quais acredita que o SEBRAE faz. 	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96932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34</a:t>
            </a:fld>
            <a:endParaRPr lang="pt-BR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703753"/>
              </p:ext>
            </p:extLst>
          </p:nvPr>
        </p:nvGraphicFramePr>
        <p:xfrm>
          <a:off x="323530" y="1268760"/>
          <a:ext cx="8496941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83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Centro-Oeste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Nordeste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MT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</a:t>
                      </a: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SE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96,7%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92,9%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92,8%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93,5%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95,7%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93,6%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92,6%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92,7%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93,8%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0,9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321627"/>
              </p:ext>
            </p:extLst>
          </p:nvPr>
        </p:nvGraphicFramePr>
        <p:xfrm>
          <a:off x="323531" y="3933056"/>
          <a:ext cx="8496942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662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4433" marR="4433" marT="4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MG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96,9%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94,9%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96,2%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95,6%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91,4%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96,5%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93,5%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93,9%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93,6%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93,6%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93,4%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0,8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ítulo 2"/>
          <p:cNvSpPr txBox="1">
            <a:spLocks/>
          </p:cNvSpPr>
          <p:nvPr/>
        </p:nvSpPr>
        <p:spPr>
          <a:xfrm>
            <a:off x="0" y="-27384"/>
            <a:ext cx="9144000" cy="1440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36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Atividades disponibilizadas pelo SEBRAE</a:t>
            </a:r>
          </a:p>
          <a:p>
            <a:pPr>
              <a:lnSpc>
                <a:spcPts val="4000"/>
              </a:lnSpc>
            </a:pPr>
            <a:r>
              <a:rPr lang="pt-BR" sz="28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Orientação para quem quer abrir um negócio próprio</a:t>
            </a:r>
            <a:endParaRPr lang="pt-BR" sz="28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paço Reservado para Conteúdo 4"/>
          <p:cNvSpPr txBox="1">
            <a:spLocks/>
          </p:cNvSpPr>
          <p:nvPr/>
        </p:nvSpPr>
        <p:spPr>
          <a:xfrm>
            <a:off x="-36512" y="6525344"/>
            <a:ext cx="8280920" cy="576064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Das atividades que eu vou citar, eu gostaria que o (a) Sr. (a) me apontasse quais acredita que o SEBRAE faz. 	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1623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35</a:t>
            </a:fld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470769"/>
              </p:ext>
            </p:extLst>
          </p:nvPr>
        </p:nvGraphicFramePr>
        <p:xfrm>
          <a:off x="323531" y="1341048"/>
          <a:ext cx="8496941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83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Centro-Oeste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Nordeste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MT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</a:t>
                      </a: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SE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91,6%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92,2%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90,5%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90,6%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92,1%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92,1%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93,1%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91,4%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92,6%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83506"/>
              </p:ext>
            </p:extLst>
          </p:nvPr>
        </p:nvGraphicFramePr>
        <p:xfrm>
          <a:off x="323531" y="4005344"/>
          <a:ext cx="8496941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66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4433" marR="4433" marT="4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MG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94,1%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93,1%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92,5%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95,8%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89,4%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95,3%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93,9%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92,1%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88,4%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85,9%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91,5%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0,8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ítulo 2"/>
          <p:cNvSpPr txBox="1">
            <a:spLocks/>
          </p:cNvSpPr>
          <p:nvPr/>
        </p:nvSpPr>
        <p:spPr>
          <a:xfrm>
            <a:off x="0" y="-27384"/>
            <a:ext cx="9144000" cy="1440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36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Atividades disponibilizadas pelo SEBRAE</a:t>
            </a:r>
          </a:p>
          <a:p>
            <a:pPr>
              <a:lnSpc>
                <a:spcPts val="4000"/>
              </a:lnSpc>
            </a:pPr>
            <a:r>
              <a:rPr lang="pt-BR" sz="36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 e palestras presenciais</a:t>
            </a:r>
            <a:endParaRPr lang="pt-BR" sz="36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paço Reservado para Conteúdo 4"/>
          <p:cNvSpPr txBox="1">
            <a:spLocks/>
          </p:cNvSpPr>
          <p:nvPr/>
        </p:nvSpPr>
        <p:spPr>
          <a:xfrm>
            <a:off x="-36512" y="6525344"/>
            <a:ext cx="8280920" cy="576064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Das atividades que eu vou citar, eu gostaria que o (a) Sr. (a) me apontasse quais acredita que o SEBRAE faz. 	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3850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36</a:t>
            </a:fld>
            <a:endParaRPr lang="pt-BR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161525"/>
              </p:ext>
            </p:extLst>
          </p:nvPr>
        </p:nvGraphicFramePr>
        <p:xfrm>
          <a:off x="323532" y="1268760"/>
          <a:ext cx="8496941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83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Centro-Oeste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Nordeste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MT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</a:t>
                      </a: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SE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78,8%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71,3%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67,8%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68,0%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73,1%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75,0%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70,5%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73,2%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74,8%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70,7%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15,5%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21,0%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23,0%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19,8%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17,0%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15,4%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17,3%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21,8%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23,7%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027566"/>
              </p:ext>
            </p:extLst>
          </p:nvPr>
        </p:nvGraphicFramePr>
        <p:xfrm>
          <a:off x="323531" y="3933056"/>
          <a:ext cx="8496941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66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4433" marR="4433" marT="4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MG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66,4%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73,0%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74,3%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75,8%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66,3%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75,1%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70,2%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73,0%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67,5%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65,4%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74,0%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12,1%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23,8%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17,5%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15,5%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16,5%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21,6%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14,8%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19,7%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23,2%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23,1%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24,9%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19,2%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24,5%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ítulo 2"/>
          <p:cNvSpPr txBox="1">
            <a:spLocks/>
          </p:cNvSpPr>
          <p:nvPr/>
        </p:nvSpPr>
        <p:spPr>
          <a:xfrm>
            <a:off x="0" y="-27384"/>
            <a:ext cx="9144000" cy="1440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36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Atividades disponibilizadas pelo SEBRAE</a:t>
            </a:r>
          </a:p>
          <a:p>
            <a:pPr>
              <a:lnSpc>
                <a:spcPts val="4000"/>
              </a:lnSpc>
            </a:pPr>
            <a:r>
              <a:rPr lang="pt-BR" sz="36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 e palestras à distância</a:t>
            </a:r>
            <a:endParaRPr lang="pt-BR" sz="36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-36512" y="6525344"/>
            <a:ext cx="8280920" cy="576064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Das atividades que eu vou citar, eu gostaria que o (a) Sr. (a) me apontasse quais acredita que o SEBRAE faz. 	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7544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37</a:t>
            </a:fld>
            <a:endParaRPr lang="pt-BR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694406"/>
              </p:ext>
            </p:extLst>
          </p:nvPr>
        </p:nvGraphicFramePr>
        <p:xfrm>
          <a:off x="323534" y="1268760"/>
          <a:ext cx="8568947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715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38258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Centro-Oeste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Nordeste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MT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</a:t>
                      </a: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SE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87,0%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86,2%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84,1%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81,4%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86,2%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81,3%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82,6%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85,5%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85,4%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85,1%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13,7%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13,5%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026821"/>
              </p:ext>
            </p:extLst>
          </p:nvPr>
        </p:nvGraphicFramePr>
        <p:xfrm>
          <a:off x="323528" y="3933056"/>
          <a:ext cx="8568952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787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0644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4433" marR="4433" marT="4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MG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87,7%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83,1%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89,9%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82,4%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84,0%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89,9%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80,7%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83,6%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77,3%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76,6%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83,9%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12,5%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13,9%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12,9%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12,9%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ítulo 2"/>
          <p:cNvSpPr txBox="1">
            <a:spLocks/>
          </p:cNvSpPr>
          <p:nvPr/>
        </p:nvSpPr>
        <p:spPr>
          <a:xfrm>
            <a:off x="0" y="-27384"/>
            <a:ext cx="9144000" cy="1440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36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Atividades disponibilizadas pelo SEBRAE</a:t>
            </a:r>
          </a:p>
          <a:p>
            <a:pPr>
              <a:lnSpc>
                <a:spcPts val="4000"/>
              </a:lnSpc>
            </a:pPr>
            <a:r>
              <a:rPr lang="pt-BR" sz="36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Consultorias na empresa</a:t>
            </a:r>
            <a:endParaRPr lang="pt-BR" sz="36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-36512" y="6525344"/>
            <a:ext cx="8280920" cy="576064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Das atividades que eu vou citar, eu gostaria que o (a) Sr. (a) me apontasse quais acredita que o SEBRAE faz. 	</a:t>
            </a:r>
            <a:endParaRPr lang="pt-BR" sz="1200" dirty="0"/>
          </a:p>
        </p:txBody>
      </p:sp>
      <p:pic>
        <p:nvPicPr>
          <p:cNvPr id="8" name="Imagem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523434"/>
            <a:ext cx="745326" cy="74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38</a:t>
            </a:fld>
            <a:endParaRPr lang="pt-BR"/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0" y="-27384"/>
            <a:ext cx="9144000" cy="1008112"/>
          </a:xfrm>
          <a:prstGeom prst="rect">
            <a:avLst/>
          </a:prstGeom>
          <a:solidFill>
            <a:srgbClr val="595959">
              <a:alpha val="89804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Imagem do SEBRAE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107504" y="4725144"/>
            <a:ext cx="8928992" cy="2016224"/>
          </a:xfrm>
          <a:prstGeom prst="roundRect">
            <a:avLst/>
          </a:prstGeom>
          <a:solidFill>
            <a:srgbClr val="7F7F7F">
              <a:alpha val="94902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Neste ano a </a:t>
            </a:r>
            <a:r>
              <a:rPr lang="pt-BR" sz="2400" dirty="0"/>
              <a:t>média </a:t>
            </a:r>
            <a:r>
              <a:rPr lang="pt-BR" sz="2400" dirty="0" smtClean="0"/>
              <a:t>da Imagem </a:t>
            </a:r>
            <a:r>
              <a:rPr lang="pt-BR" sz="2400" dirty="0"/>
              <a:t>é </a:t>
            </a:r>
            <a:r>
              <a:rPr lang="pt-BR" sz="2400" dirty="0" smtClean="0"/>
              <a:t>8,5, sendo que em 2015 a média foi 8,8. </a:t>
            </a:r>
          </a:p>
          <a:p>
            <a:pPr algn="ctr"/>
            <a:r>
              <a:rPr lang="pt-BR" sz="2400" dirty="0" smtClean="0"/>
              <a:t>Houve uma decaída na proporção de notas altas com relação ao ano anterior, em 2016 pouco mais da metade dos entrevistados atribuem notas altas à Imagem do SEBRAE. </a:t>
            </a:r>
          </a:p>
        </p:txBody>
      </p:sp>
    </p:spTree>
    <p:extLst>
      <p:ext uri="{BB962C8B-B14F-4D97-AF65-F5344CB8AC3E}">
        <p14:creationId xmlns:p14="http://schemas.microsoft.com/office/powerpoint/2010/main" val="21007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pt-BR" dirty="0" smtClean="0">
                <a:solidFill>
                  <a:srgbClr val="595959"/>
                </a:solidFill>
              </a:rPr>
              <a:t>Imagem do SEBRAE</a:t>
            </a:r>
            <a:endParaRPr lang="pt-BR" dirty="0">
              <a:solidFill>
                <a:srgbClr val="595959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39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255151910"/>
              </p:ext>
            </p:extLst>
          </p:nvPr>
        </p:nvGraphicFramePr>
        <p:xfrm>
          <a:off x="395536" y="-1611560"/>
          <a:ext cx="8556492" cy="717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-36512" y="6309320"/>
            <a:ext cx="8496944" cy="5040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Em uma escala, onde 0 (zero) significa que o(a) Sr. (a) tem uma imagem muito negativa e 10 (dez) uma imagem muito positiva, que nota daria para a imagem do SEBRAE. Resposta única. Base</a:t>
            </a:r>
            <a:r>
              <a:rPr lang="pt-BR" sz="1200" smtClean="0"/>
              <a:t>: 10.244 respostas</a:t>
            </a:r>
            <a:endParaRPr lang="pt-BR" sz="1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9589">
            <a:off x="783334" y="1942438"/>
            <a:ext cx="1886301" cy="164165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843758"/>
            <a:ext cx="444654" cy="444654"/>
          </a:xfrm>
          <a:prstGeom prst="rect">
            <a:avLst/>
          </a:prstGeom>
        </p:spPr>
      </p:pic>
      <p:sp>
        <p:nvSpPr>
          <p:cNvPr id="9" name="Chave direita 8"/>
          <p:cNvSpPr/>
          <p:nvPr/>
        </p:nvSpPr>
        <p:spPr>
          <a:xfrm rot="16200000">
            <a:off x="7236296" y="1916832"/>
            <a:ext cx="360040" cy="1080120"/>
          </a:xfrm>
          <a:prstGeom prst="rightBrac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" name="Retângulo de cantos arredondados 9">
            <a:hlinkClick r:id="rId6" action="ppaction://hlinksldjump"/>
          </p:cNvPr>
          <p:cNvSpPr/>
          <p:nvPr/>
        </p:nvSpPr>
        <p:spPr>
          <a:xfrm>
            <a:off x="2195736" y="5798542"/>
            <a:ext cx="1584176" cy="510778"/>
          </a:xfrm>
          <a:prstGeom prst="roundRect">
            <a:avLst/>
          </a:prstGeom>
          <a:solidFill>
            <a:srgbClr val="B8454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O que pode </a:t>
            </a:r>
            <a:r>
              <a:rPr lang="pt-BR"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ser melhorado?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1" name="Retângulo de cantos arredondados 10">
            <a:hlinkClick r:id="rId7" action="ppaction://hlinksldjump"/>
          </p:cNvPr>
          <p:cNvSpPr/>
          <p:nvPr/>
        </p:nvSpPr>
        <p:spPr>
          <a:xfrm>
            <a:off x="7524328" y="5798542"/>
            <a:ext cx="1368152" cy="51077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Comparação 2015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3" name="CaixaDeTexto 12"/>
          <p:cNvSpPr txBox="1"/>
          <p:nvPr/>
        </p:nvSpPr>
        <p:spPr>
          <a:xfrm rot="21210648">
            <a:off x="1053935" y="2342597"/>
            <a:ext cx="1247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Média 8,5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164288" y="193309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51,1%</a:t>
            </a:r>
            <a:endParaRPr lang="pt-BR" sz="1400" b="1" dirty="0"/>
          </a:p>
        </p:txBody>
      </p:sp>
      <p:sp>
        <p:nvSpPr>
          <p:cNvPr id="15" name="Chave direita 14"/>
          <p:cNvSpPr/>
          <p:nvPr/>
        </p:nvSpPr>
        <p:spPr>
          <a:xfrm rot="5400000">
            <a:off x="2771800" y="3166316"/>
            <a:ext cx="360040" cy="4485808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7" name="Retângulo de cantos arredondados 16">
            <a:hlinkClick r:id="rId8" action="ppaction://hlinksldjump"/>
          </p:cNvPr>
          <p:cNvSpPr/>
          <p:nvPr/>
        </p:nvSpPr>
        <p:spPr>
          <a:xfrm>
            <a:off x="251520" y="5805264"/>
            <a:ext cx="1368152" cy="51077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Cruzamentos</a:t>
            </a:r>
          </a:p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Imagem </a:t>
            </a:r>
            <a:r>
              <a:rPr lang="pt-BR"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x Perfil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0477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4008" y="-43408"/>
            <a:ext cx="3613321" cy="1600200"/>
          </a:xfrm>
        </p:spPr>
        <p:txBody>
          <a:bodyPr anchor="ctr"/>
          <a:lstStyle/>
          <a:p>
            <a:pPr algn="r"/>
            <a:r>
              <a:rPr lang="pt-BR" dirty="0" smtClean="0">
                <a:solidFill>
                  <a:srgbClr val="1A3FF6"/>
                </a:solidFill>
              </a:rPr>
              <a:t>Amostra</a:t>
            </a:r>
            <a:endParaRPr lang="pt-BR" dirty="0">
              <a:solidFill>
                <a:srgbClr val="1A3FF6"/>
              </a:solidFill>
            </a:endParaRPr>
          </a:p>
        </p:txBody>
      </p:sp>
      <p:sp>
        <p:nvSpPr>
          <p:cNvPr id="5" name="Freeform 27"/>
          <p:cNvSpPr>
            <a:spLocks/>
          </p:cNvSpPr>
          <p:nvPr/>
        </p:nvSpPr>
        <p:spPr bwMode="auto">
          <a:xfrm>
            <a:off x="4753223" y="2896319"/>
            <a:ext cx="865188" cy="322262"/>
          </a:xfrm>
          <a:custGeom>
            <a:avLst/>
            <a:gdLst>
              <a:gd name="T0" fmla="*/ 26 w 489"/>
              <a:gd name="T1" fmla="*/ 106 h 178"/>
              <a:gd name="T2" fmla="*/ 16 w 489"/>
              <a:gd name="T3" fmla="*/ 74 h 178"/>
              <a:gd name="T4" fmla="*/ 0 w 489"/>
              <a:gd name="T5" fmla="*/ 67 h 178"/>
              <a:gd name="T6" fmla="*/ 34 w 489"/>
              <a:gd name="T7" fmla="*/ 32 h 178"/>
              <a:gd name="T8" fmla="*/ 30 w 489"/>
              <a:gd name="T9" fmla="*/ 13 h 178"/>
              <a:gd name="T10" fmla="*/ 42 w 489"/>
              <a:gd name="T11" fmla="*/ 0 h 178"/>
              <a:gd name="T12" fmla="*/ 79 w 489"/>
              <a:gd name="T13" fmla="*/ 2 h 178"/>
              <a:gd name="T14" fmla="*/ 111 w 489"/>
              <a:gd name="T15" fmla="*/ 33 h 178"/>
              <a:gd name="T16" fmla="*/ 125 w 489"/>
              <a:gd name="T17" fmla="*/ 20 h 178"/>
              <a:gd name="T18" fmla="*/ 162 w 489"/>
              <a:gd name="T19" fmla="*/ 31 h 178"/>
              <a:gd name="T20" fmla="*/ 191 w 489"/>
              <a:gd name="T21" fmla="*/ 10 h 178"/>
              <a:gd name="T22" fmla="*/ 205 w 489"/>
              <a:gd name="T23" fmla="*/ 17 h 178"/>
              <a:gd name="T24" fmla="*/ 195 w 489"/>
              <a:gd name="T25" fmla="*/ 45 h 178"/>
              <a:gd name="T26" fmla="*/ 223 w 489"/>
              <a:gd name="T27" fmla="*/ 53 h 178"/>
              <a:gd name="T28" fmla="*/ 252 w 489"/>
              <a:gd name="T29" fmla="*/ 32 h 178"/>
              <a:gd name="T30" fmla="*/ 269 w 489"/>
              <a:gd name="T31" fmla="*/ 36 h 178"/>
              <a:gd name="T32" fmla="*/ 303 w 489"/>
              <a:gd name="T33" fmla="*/ 16 h 178"/>
              <a:gd name="T34" fmla="*/ 309 w 489"/>
              <a:gd name="T35" fmla="*/ 49 h 178"/>
              <a:gd name="T36" fmla="*/ 284 w 489"/>
              <a:gd name="T37" fmla="*/ 84 h 178"/>
              <a:gd name="T38" fmla="*/ 227 w 489"/>
              <a:gd name="T39" fmla="*/ 112 h 178"/>
              <a:gd name="T40" fmla="*/ 188 w 489"/>
              <a:gd name="T41" fmla="*/ 106 h 178"/>
              <a:gd name="T42" fmla="*/ 161 w 489"/>
              <a:gd name="T43" fmla="*/ 82 h 178"/>
              <a:gd name="T44" fmla="*/ 138 w 489"/>
              <a:gd name="T45" fmla="*/ 108 h 178"/>
              <a:gd name="T46" fmla="*/ 128 w 489"/>
              <a:gd name="T47" fmla="*/ 78 h 178"/>
              <a:gd name="T48" fmla="*/ 112 w 489"/>
              <a:gd name="T49" fmla="*/ 79 h 178"/>
              <a:gd name="T50" fmla="*/ 89 w 489"/>
              <a:gd name="T51" fmla="*/ 57 h 178"/>
              <a:gd name="T52" fmla="*/ 40 w 489"/>
              <a:gd name="T53" fmla="*/ 104 h 178"/>
              <a:gd name="T54" fmla="*/ 26 w 489"/>
              <a:gd name="T55" fmla="*/ 106 h 1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89" h="178">
                <a:moveTo>
                  <a:pt x="41" y="168"/>
                </a:moveTo>
                <a:lnTo>
                  <a:pt x="26" y="118"/>
                </a:lnTo>
                <a:lnTo>
                  <a:pt x="0" y="106"/>
                </a:lnTo>
                <a:lnTo>
                  <a:pt x="54" y="51"/>
                </a:lnTo>
                <a:lnTo>
                  <a:pt x="47" y="21"/>
                </a:lnTo>
                <a:lnTo>
                  <a:pt x="66" y="0"/>
                </a:lnTo>
                <a:lnTo>
                  <a:pt x="125" y="3"/>
                </a:lnTo>
                <a:lnTo>
                  <a:pt x="176" y="52"/>
                </a:lnTo>
                <a:lnTo>
                  <a:pt x="198" y="31"/>
                </a:lnTo>
                <a:lnTo>
                  <a:pt x="257" y="49"/>
                </a:lnTo>
                <a:lnTo>
                  <a:pt x="302" y="16"/>
                </a:lnTo>
                <a:lnTo>
                  <a:pt x="324" y="27"/>
                </a:lnTo>
                <a:lnTo>
                  <a:pt x="308" y="72"/>
                </a:lnTo>
                <a:lnTo>
                  <a:pt x="353" y="85"/>
                </a:lnTo>
                <a:lnTo>
                  <a:pt x="399" y="51"/>
                </a:lnTo>
                <a:lnTo>
                  <a:pt x="426" y="57"/>
                </a:lnTo>
                <a:lnTo>
                  <a:pt x="480" y="25"/>
                </a:lnTo>
                <a:lnTo>
                  <a:pt x="489" y="78"/>
                </a:lnTo>
                <a:lnTo>
                  <a:pt x="450" y="133"/>
                </a:lnTo>
                <a:lnTo>
                  <a:pt x="359" y="178"/>
                </a:lnTo>
                <a:lnTo>
                  <a:pt x="297" y="169"/>
                </a:lnTo>
                <a:lnTo>
                  <a:pt x="255" y="130"/>
                </a:lnTo>
                <a:lnTo>
                  <a:pt x="219" y="171"/>
                </a:lnTo>
                <a:lnTo>
                  <a:pt x="203" y="124"/>
                </a:lnTo>
                <a:lnTo>
                  <a:pt x="177" y="126"/>
                </a:lnTo>
                <a:lnTo>
                  <a:pt x="141" y="91"/>
                </a:lnTo>
                <a:lnTo>
                  <a:pt x="63" y="165"/>
                </a:lnTo>
                <a:lnTo>
                  <a:pt x="41" y="168"/>
                </a:lnTo>
                <a:close/>
              </a:path>
            </a:pathLst>
          </a:custGeom>
          <a:solidFill>
            <a:srgbClr val="FC6098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6" name="Freeform 44"/>
          <p:cNvSpPr>
            <a:spLocks/>
          </p:cNvSpPr>
          <p:nvPr/>
        </p:nvSpPr>
        <p:spPr bwMode="auto">
          <a:xfrm>
            <a:off x="1532186" y="3612281"/>
            <a:ext cx="4762" cy="7938"/>
          </a:xfrm>
          <a:custGeom>
            <a:avLst/>
            <a:gdLst>
              <a:gd name="T0" fmla="*/ 0 w 3"/>
              <a:gd name="T1" fmla="*/ 0 h 4"/>
              <a:gd name="T2" fmla="*/ 2 w 3"/>
              <a:gd name="T3" fmla="*/ 3 h 4"/>
              <a:gd name="T4" fmla="*/ 0 w 3"/>
              <a:gd name="T5" fmla="*/ 0 h 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" h="4">
                <a:moveTo>
                  <a:pt x="0" y="0"/>
                </a:moveTo>
                <a:cubicBezTo>
                  <a:pt x="1" y="1"/>
                  <a:pt x="3" y="4"/>
                  <a:pt x="3" y="4"/>
                </a:cubicBezTo>
                <a:cubicBezTo>
                  <a:pt x="3" y="4"/>
                  <a:pt x="1" y="1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7" name="Freeform 20"/>
          <p:cNvSpPr>
            <a:spLocks/>
          </p:cNvSpPr>
          <p:nvPr/>
        </p:nvSpPr>
        <p:spPr bwMode="auto">
          <a:xfrm>
            <a:off x="395536" y="2891556"/>
            <a:ext cx="974725" cy="550863"/>
          </a:xfrm>
          <a:custGeom>
            <a:avLst/>
            <a:gdLst>
              <a:gd name="T0" fmla="*/ 11 w 551"/>
              <a:gd name="T1" fmla="*/ 0 h 303"/>
              <a:gd name="T2" fmla="*/ 64 w 551"/>
              <a:gd name="T3" fmla="*/ 20 h 303"/>
              <a:gd name="T4" fmla="*/ 109 w 551"/>
              <a:gd name="T5" fmla="*/ 30 h 303"/>
              <a:gd name="T6" fmla="*/ 159 w 551"/>
              <a:gd name="T7" fmla="*/ 37 h 303"/>
              <a:gd name="T8" fmla="*/ 236 w 551"/>
              <a:gd name="T9" fmla="*/ 78 h 303"/>
              <a:gd name="T10" fmla="*/ 348 w 551"/>
              <a:gd name="T11" fmla="*/ 116 h 303"/>
              <a:gd name="T12" fmla="*/ 335 w 551"/>
              <a:gd name="T13" fmla="*/ 142 h 303"/>
              <a:gd name="T14" fmla="*/ 301 w 551"/>
              <a:gd name="T15" fmla="*/ 163 h 303"/>
              <a:gd name="T16" fmla="*/ 284 w 551"/>
              <a:gd name="T17" fmla="*/ 162 h 303"/>
              <a:gd name="T18" fmla="*/ 261 w 551"/>
              <a:gd name="T19" fmla="*/ 192 h 303"/>
              <a:gd name="T20" fmla="*/ 240 w 551"/>
              <a:gd name="T21" fmla="*/ 181 h 303"/>
              <a:gd name="T22" fmla="*/ 172 w 551"/>
              <a:gd name="T23" fmla="*/ 190 h 303"/>
              <a:gd name="T24" fmla="*/ 159 w 551"/>
              <a:gd name="T25" fmla="*/ 116 h 303"/>
              <a:gd name="T26" fmla="*/ 143 w 551"/>
              <a:gd name="T27" fmla="*/ 143 h 303"/>
              <a:gd name="T28" fmla="*/ 91 w 551"/>
              <a:gd name="T29" fmla="*/ 144 h 303"/>
              <a:gd name="T30" fmla="*/ 72 w 551"/>
              <a:gd name="T31" fmla="*/ 113 h 303"/>
              <a:gd name="T32" fmla="*/ 41 w 551"/>
              <a:gd name="T33" fmla="*/ 114 h 303"/>
              <a:gd name="T34" fmla="*/ 45 w 551"/>
              <a:gd name="T35" fmla="*/ 86 h 303"/>
              <a:gd name="T36" fmla="*/ 0 w 551"/>
              <a:gd name="T37" fmla="*/ 23 h 303"/>
              <a:gd name="T38" fmla="*/ 11 w 551"/>
              <a:gd name="T39" fmla="*/ 0 h 3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51" h="303">
                <a:moveTo>
                  <a:pt x="17" y="0"/>
                </a:moveTo>
                <a:lnTo>
                  <a:pt x="101" y="32"/>
                </a:lnTo>
                <a:lnTo>
                  <a:pt x="173" y="48"/>
                </a:lnTo>
                <a:lnTo>
                  <a:pt x="251" y="59"/>
                </a:lnTo>
                <a:lnTo>
                  <a:pt x="373" y="123"/>
                </a:lnTo>
                <a:lnTo>
                  <a:pt x="551" y="183"/>
                </a:lnTo>
                <a:lnTo>
                  <a:pt x="530" y="224"/>
                </a:lnTo>
                <a:lnTo>
                  <a:pt x="477" y="257"/>
                </a:lnTo>
                <a:lnTo>
                  <a:pt x="450" y="255"/>
                </a:lnTo>
                <a:lnTo>
                  <a:pt x="414" y="303"/>
                </a:lnTo>
                <a:lnTo>
                  <a:pt x="380" y="285"/>
                </a:lnTo>
                <a:lnTo>
                  <a:pt x="273" y="300"/>
                </a:lnTo>
                <a:lnTo>
                  <a:pt x="251" y="183"/>
                </a:lnTo>
                <a:lnTo>
                  <a:pt x="227" y="225"/>
                </a:lnTo>
                <a:lnTo>
                  <a:pt x="144" y="227"/>
                </a:lnTo>
                <a:lnTo>
                  <a:pt x="114" y="179"/>
                </a:lnTo>
                <a:lnTo>
                  <a:pt x="65" y="180"/>
                </a:lnTo>
                <a:lnTo>
                  <a:pt x="72" y="135"/>
                </a:lnTo>
                <a:lnTo>
                  <a:pt x="0" y="36"/>
                </a:lnTo>
                <a:lnTo>
                  <a:pt x="17" y="0"/>
                </a:lnTo>
                <a:close/>
              </a:path>
            </a:pathLst>
          </a:custGeom>
          <a:solidFill>
            <a:srgbClr val="0DC0FF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 fontAlgn="t">
              <a:defRPr/>
            </a:pP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auto">
          <a:xfrm>
            <a:off x="5142161" y="3136031"/>
            <a:ext cx="414337" cy="223838"/>
          </a:xfrm>
          <a:custGeom>
            <a:avLst/>
            <a:gdLst>
              <a:gd name="T0" fmla="*/ 0 w 236"/>
              <a:gd name="T1" fmla="*/ 25 h 124"/>
              <a:gd name="T2" fmla="*/ 21 w 236"/>
              <a:gd name="T3" fmla="*/ 46 h 124"/>
              <a:gd name="T4" fmla="*/ 41 w 236"/>
              <a:gd name="T5" fmla="*/ 45 h 124"/>
              <a:gd name="T6" fmla="*/ 79 w 236"/>
              <a:gd name="T7" fmla="*/ 78 h 124"/>
              <a:gd name="T8" fmla="*/ 118 w 236"/>
              <a:gd name="T9" fmla="*/ 59 h 124"/>
              <a:gd name="T10" fmla="*/ 148 w 236"/>
              <a:gd name="T11" fmla="*/ 23 h 124"/>
              <a:gd name="T12" fmla="*/ 145 w 236"/>
              <a:gd name="T13" fmla="*/ 0 h 124"/>
              <a:gd name="T14" fmla="*/ 86 w 236"/>
              <a:gd name="T15" fmla="*/ 29 h 124"/>
              <a:gd name="T16" fmla="*/ 49 w 236"/>
              <a:gd name="T17" fmla="*/ 25 h 124"/>
              <a:gd name="T18" fmla="*/ 22 w 236"/>
              <a:gd name="T19" fmla="*/ 1 h 124"/>
              <a:gd name="T20" fmla="*/ 0 w 236"/>
              <a:gd name="T21" fmla="*/ 25 h 1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6" h="124">
                <a:moveTo>
                  <a:pt x="0" y="40"/>
                </a:moveTo>
                <a:lnTo>
                  <a:pt x="33" y="73"/>
                </a:lnTo>
                <a:lnTo>
                  <a:pt x="65" y="72"/>
                </a:lnTo>
                <a:lnTo>
                  <a:pt x="126" y="124"/>
                </a:lnTo>
                <a:lnTo>
                  <a:pt x="188" y="94"/>
                </a:lnTo>
                <a:lnTo>
                  <a:pt x="236" y="37"/>
                </a:lnTo>
                <a:lnTo>
                  <a:pt x="231" y="0"/>
                </a:lnTo>
                <a:lnTo>
                  <a:pt x="137" y="46"/>
                </a:lnTo>
                <a:lnTo>
                  <a:pt x="78" y="39"/>
                </a:lnTo>
                <a:lnTo>
                  <a:pt x="35" y="1"/>
                </a:lnTo>
                <a:lnTo>
                  <a:pt x="0" y="40"/>
                </a:lnTo>
                <a:close/>
              </a:path>
            </a:pathLst>
          </a:custGeom>
          <a:solidFill>
            <a:srgbClr val="FC6098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9" name="Grupo 8"/>
          <p:cNvGrpSpPr>
            <a:grpSpLocks/>
          </p:cNvGrpSpPr>
          <p:nvPr/>
        </p:nvGrpSpPr>
        <p:grpSpPr bwMode="auto">
          <a:xfrm>
            <a:off x="395536" y="1527894"/>
            <a:ext cx="2333625" cy="1690687"/>
            <a:chOff x="3215043" y="1815514"/>
            <a:chExt cx="2334164" cy="1690833"/>
          </a:xfrm>
          <a:solidFill>
            <a:srgbClr val="0DC0FF"/>
          </a:solidFill>
        </p:grpSpPr>
        <p:sp>
          <p:nvSpPr>
            <p:cNvPr id="10" name="Freeform 21"/>
            <p:cNvSpPr>
              <a:spLocks/>
            </p:cNvSpPr>
            <p:nvPr/>
          </p:nvSpPr>
          <p:spPr bwMode="auto">
            <a:xfrm>
              <a:off x="3215043" y="1815514"/>
              <a:ext cx="2334164" cy="1690833"/>
            </a:xfrm>
            <a:custGeom>
              <a:avLst/>
              <a:gdLst>
                <a:gd name="T0" fmla="*/ 6 w 1322"/>
                <a:gd name="T1" fmla="*/ 477 h 933"/>
                <a:gd name="T2" fmla="*/ 0 w 1322"/>
                <a:gd name="T3" fmla="*/ 458 h 933"/>
                <a:gd name="T4" fmla="*/ 24 w 1322"/>
                <a:gd name="T5" fmla="*/ 443 h 933"/>
                <a:gd name="T6" fmla="*/ 23 w 1322"/>
                <a:gd name="T7" fmla="*/ 416 h 933"/>
                <a:gd name="T8" fmla="*/ 43 w 1322"/>
                <a:gd name="T9" fmla="*/ 388 h 933"/>
                <a:gd name="T10" fmla="*/ 53 w 1322"/>
                <a:gd name="T11" fmla="*/ 363 h 933"/>
                <a:gd name="T12" fmla="*/ 87 w 1322"/>
                <a:gd name="T13" fmla="*/ 340 h 933"/>
                <a:gd name="T14" fmla="*/ 143 w 1322"/>
                <a:gd name="T15" fmla="*/ 323 h 933"/>
                <a:gd name="T16" fmla="*/ 172 w 1322"/>
                <a:gd name="T17" fmla="*/ 333 h 933"/>
                <a:gd name="T18" fmla="*/ 200 w 1322"/>
                <a:gd name="T19" fmla="*/ 206 h 933"/>
                <a:gd name="T20" fmla="*/ 202 w 1322"/>
                <a:gd name="T21" fmla="*/ 155 h 933"/>
                <a:gd name="T22" fmla="*/ 173 w 1322"/>
                <a:gd name="T23" fmla="*/ 122 h 933"/>
                <a:gd name="T24" fmla="*/ 173 w 1322"/>
                <a:gd name="T25" fmla="*/ 89 h 933"/>
                <a:gd name="T26" fmla="*/ 208 w 1322"/>
                <a:gd name="T27" fmla="*/ 77 h 933"/>
                <a:gd name="T28" fmla="*/ 208 w 1322"/>
                <a:gd name="T29" fmla="*/ 58 h 933"/>
                <a:gd name="T30" fmla="*/ 183 w 1322"/>
                <a:gd name="T31" fmla="*/ 54 h 933"/>
                <a:gd name="T32" fmla="*/ 191 w 1322"/>
                <a:gd name="T33" fmla="*/ 28 h 933"/>
                <a:gd name="T34" fmla="*/ 298 w 1322"/>
                <a:gd name="T35" fmla="*/ 6 h 933"/>
                <a:gd name="T36" fmla="*/ 314 w 1322"/>
                <a:gd name="T37" fmla="*/ 55 h 933"/>
                <a:gd name="T38" fmla="*/ 350 w 1322"/>
                <a:gd name="T39" fmla="*/ 77 h 933"/>
                <a:gd name="T40" fmla="*/ 390 w 1322"/>
                <a:gd name="T41" fmla="*/ 77 h 933"/>
                <a:gd name="T42" fmla="*/ 493 w 1322"/>
                <a:gd name="T43" fmla="*/ 0 h 933"/>
                <a:gd name="T44" fmla="*/ 522 w 1322"/>
                <a:gd name="T45" fmla="*/ 13 h 933"/>
                <a:gd name="T46" fmla="*/ 531 w 1322"/>
                <a:gd name="T47" fmla="*/ 92 h 933"/>
                <a:gd name="T48" fmla="*/ 532 w 1322"/>
                <a:gd name="T49" fmla="*/ 149 h 933"/>
                <a:gd name="T50" fmla="*/ 562 w 1322"/>
                <a:gd name="T51" fmla="*/ 186 h 933"/>
                <a:gd name="T52" fmla="*/ 583 w 1322"/>
                <a:gd name="T53" fmla="*/ 186 h 933"/>
                <a:gd name="T54" fmla="*/ 580 w 1322"/>
                <a:gd name="T55" fmla="*/ 161 h 933"/>
                <a:gd name="T56" fmla="*/ 606 w 1322"/>
                <a:gd name="T57" fmla="*/ 138 h 933"/>
                <a:gd name="T58" fmla="*/ 626 w 1322"/>
                <a:gd name="T59" fmla="*/ 158 h 933"/>
                <a:gd name="T60" fmla="*/ 657 w 1322"/>
                <a:gd name="T61" fmla="*/ 100 h 933"/>
                <a:gd name="T62" fmla="*/ 709 w 1322"/>
                <a:gd name="T63" fmla="*/ 102 h 933"/>
                <a:gd name="T64" fmla="*/ 717 w 1322"/>
                <a:gd name="T65" fmla="*/ 153 h 933"/>
                <a:gd name="T66" fmla="*/ 751 w 1322"/>
                <a:gd name="T67" fmla="*/ 170 h 933"/>
                <a:gd name="T68" fmla="*/ 760 w 1322"/>
                <a:gd name="T69" fmla="*/ 187 h 933"/>
                <a:gd name="T70" fmla="*/ 794 w 1322"/>
                <a:gd name="T71" fmla="*/ 195 h 933"/>
                <a:gd name="T72" fmla="*/ 834 w 1322"/>
                <a:gd name="T73" fmla="*/ 231 h 933"/>
                <a:gd name="T74" fmla="*/ 782 w 1322"/>
                <a:gd name="T75" fmla="*/ 337 h 933"/>
                <a:gd name="T76" fmla="*/ 749 w 1322"/>
                <a:gd name="T77" fmla="*/ 412 h 933"/>
                <a:gd name="T78" fmla="*/ 727 w 1322"/>
                <a:gd name="T79" fmla="*/ 437 h 933"/>
                <a:gd name="T80" fmla="*/ 744 w 1322"/>
                <a:gd name="T81" fmla="*/ 463 h 933"/>
                <a:gd name="T82" fmla="*/ 734 w 1322"/>
                <a:gd name="T83" fmla="*/ 489 h 933"/>
                <a:gd name="T84" fmla="*/ 737 w 1322"/>
                <a:gd name="T85" fmla="*/ 528 h 933"/>
                <a:gd name="T86" fmla="*/ 723 w 1322"/>
                <a:gd name="T87" fmla="*/ 538 h 933"/>
                <a:gd name="T88" fmla="*/ 588 w 1322"/>
                <a:gd name="T89" fmla="*/ 541 h 933"/>
                <a:gd name="T90" fmla="*/ 556 w 1322"/>
                <a:gd name="T91" fmla="*/ 539 h 933"/>
                <a:gd name="T92" fmla="*/ 534 w 1322"/>
                <a:gd name="T93" fmla="*/ 505 h 933"/>
                <a:gd name="T94" fmla="*/ 501 w 1322"/>
                <a:gd name="T95" fmla="*/ 502 h 933"/>
                <a:gd name="T96" fmla="*/ 473 w 1322"/>
                <a:gd name="T97" fmla="*/ 526 h 933"/>
                <a:gd name="T98" fmla="*/ 460 w 1322"/>
                <a:gd name="T99" fmla="*/ 553 h 933"/>
                <a:gd name="T100" fmla="*/ 427 w 1322"/>
                <a:gd name="T101" fmla="*/ 555 h 933"/>
                <a:gd name="T102" fmla="*/ 372 w 1322"/>
                <a:gd name="T103" fmla="*/ 583 h 933"/>
                <a:gd name="T104" fmla="*/ 343 w 1322"/>
                <a:gd name="T105" fmla="*/ 589 h 933"/>
                <a:gd name="T106" fmla="*/ 231 w 1322"/>
                <a:gd name="T107" fmla="*/ 552 h 933"/>
                <a:gd name="T108" fmla="*/ 155 w 1322"/>
                <a:gd name="T109" fmla="*/ 511 h 933"/>
                <a:gd name="T110" fmla="*/ 109 w 1322"/>
                <a:gd name="T111" fmla="*/ 506 h 933"/>
                <a:gd name="T112" fmla="*/ 61 w 1322"/>
                <a:gd name="T113" fmla="*/ 496 h 933"/>
                <a:gd name="T114" fmla="*/ 6 w 1322"/>
                <a:gd name="T115" fmla="*/ 477 h 9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22" h="933">
                  <a:moveTo>
                    <a:pt x="9" y="756"/>
                  </a:moveTo>
                  <a:lnTo>
                    <a:pt x="0" y="725"/>
                  </a:lnTo>
                  <a:lnTo>
                    <a:pt x="38" y="702"/>
                  </a:lnTo>
                  <a:lnTo>
                    <a:pt x="36" y="659"/>
                  </a:lnTo>
                  <a:lnTo>
                    <a:pt x="68" y="614"/>
                  </a:lnTo>
                  <a:lnTo>
                    <a:pt x="84" y="575"/>
                  </a:lnTo>
                  <a:lnTo>
                    <a:pt x="138" y="539"/>
                  </a:lnTo>
                  <a:lnTo>
                    <a:pt x="227" y="512"/>
                  </a:lnTo>
                  <a:lnTo>
                    <a:pt x="273" y="527"/>
                  </a:lnTo>
                  <a:lnTo>
                    <a:pt x="317" y="327"/>
                  </a:lnTo>
                  <a:lnTo>
                    <a:pt x="320" y="246"/>
                  </a:lnTo>
                  <a:lnTo>
                    <a:pt x="275" y="194"/>
                  </a:lnTo>
                  <a:lnTo>
                    <a:pt x="275" y="141"/>
                  </a:lnTo>
                  <a:lnTo>
                    <a:pt x="329" y="122"/>
                  </a:lnTo>
                  <a:lnTo>
                    <a:pt x="330" y="92"/>
                  </a:lnTo>
                  <a:lnTo>
                    <a:pt x="290" y="86"/>
                  </a:lnTo>
                  <a:lnTo>
                    <a:pt x="302" y="45"/>
                  </a:lnTo>
                  <a:lnTo>
                    <a:pt x="473" y="9"/>
                  </a:lnTo>
                  <a:lnTo>
                    <a:pt x="498" y="87"/>
                  </a:lnTo>
                  <a:lnTo>
                    <a:pt x="555" y="122"/>
                  </a:lnTo>
                  <a:lnTo>
                    <a:pt x="618" y="122"/>
                  </a:lnTo>
                  <a:lnTo>
                    <a:pt x="782" y="0"/>
                  </a:lnTo>
                  <a:lnTo>
                    <a:pt x="827" y="21"/>
                  </a:lnTo>
                  <a:lnTo>
                    <a:pt x="842" y="146"/>
                  </a:lnTo>
                  <a:lnTo>
                    <a:pt x="843" y="236"/>
                  </a:lnTo>
                  <a:lnTo>
                    <a:pt x="891" y="294"/>
                  </a:lnTo>
                  <a:lnTo>
                    <a:pt x="924" y="294"/>
                  </a:lnTo>
                  <a:lnTo>
                    <a:pt x="920" y="255"/>
                  </a:lnTo>
                  <a:lnTo>
                    <a:pt x="960" y="219"/>
                  </a:lnTo>
                  <a:lnTo>
                    <a:pt x="993" y="251"/>
                  </a:lnTo>
                  <a:lnTo>
                    <a:pt x="1041" y="159"/>
                  </a:lnTo>
                  <a:lnTo>
                    <a:pt x="1124" y="161"/>
                  </a:lnTo>
                  <a:lnTo>
                    <a:pt x="1137" y="242"/>
                  </a:lnTo>
                  <a:lnTo>
                    <a:pt x="1190" y="269"/>
                  </a:lnTo>
                  <a:lnTo>
                    <a:pt x="1205" y="296"/>
                  </a:lnTo>
                  <a:lnTo>
                    <a:pt x="1259" y="309"/>
                  </a:lnTo>
                  <a:lnTo>
                    <a:pt x="1322" y="366"/>
                  </a:lnTo>
                  <a:lnTo>
                    <a:pt x="1239" y="534"/>
                  </a:lnTo>
                  <a:lnTo>
                    <a:pt x="1188" y="653"/>
                  </a:lnTo>
                  <a:lnTo>
                    <a:pt x="1152" y="692"/>
                  </a:lnTo>
                  <a:lnTo>
                    <a:pt x="1179" y="734"/>
                  </a:lnTo>
                  <a:lnTo>
                    <a:pt x="1164" y="774"/>
                  </a:lnTo>
                  <a:lnTo>
                    <a:pt x="1169" y="837"/>
                  </a:lnTo>
                  <a:lnTo>
                    <a:pt x="1146" y="852"/>
                  </a:lnTo>
                  <a:lnTo>
                    <a:pt x="932" y="857"/>
                  </a:lnTo>
                  <a:lnTo>
                    <a:pt x="882" y="854"/>
                  </a:lnTo>
                  <a:lnTo>
                    <a:pt x="846" y="800"/>
                  </a:lnTo>
                  <a:lnTo>
                    <a:pt x="794" y="795"/>
                  </a:lnTo>
                  <a:lnTo>
                    <a:pt x="750" y="833"/>
                  </a:lnTo>
                  <a:lnTo>
                    <a:pt x="729" y="876"/>
                  </a:lnTo>
                  <a:lnTo>
                    <a:pt x="677" y="879"/>
                  </a:lnTo>
                  <a:lnTo>
                    <a:pt x="590" y="923"/>
                  </a:lnTo>
                  <a:lnTo>
                    <a:pt x="543" y="933"/>
                  </a:lnTo>
                  <a:lnTo>
                    <a:pt x="366" y="875"/>
                  </a:lnTo>
                  <a:lnTo>
                    <a:pt x="246" y="810"/>
                  </a:lnTo>
                  <a:lnTo>
                    <a:pt x="173" y="801"/>
                  </a:lnTo>
                  <a:lnTo>
                    <a:pt x="96" y="786"/>
                  </a:lnTo>
                  <a:lnTo>
                    <a:pt x="9" y="756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4255049" y="2616555"/>
              <a:ext cx="377114" cy="2462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385</a:t>
              </a:r>
              <a:endParaRPr lang="pt-B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Freeform 37"/>
          <p:cNvSpPr>
            <a:spLocks/>
          </p:cNvSpPr>
          <p:nvPr/>
        </p:nvSpPr>
        <p:spPr bwMode="auto">
          <a:xfrm>
            <a:off x="2929186" y="1254844"/>
            <a:ext cx="649287" cy="769937"/>
          </a:xfrm>
          <a:custGeom>
            <a:avLst/>
            <a:gdLst>
              <a:gd name="T0" fmla="*/ 116 w 367"/>
              <a:gd name="T1" fmla="*/ 83 h 424"/>
              <a:gd name="T2" fmla="*/ 53 w 367"/>
              <a:gd name="T3" fmla="*/ 103 h 424"/>
              <a:gd name="T4" fmla="*/ 0 w 367"/>
              <a:gd name="T5" fmla="*/ 86 h 424"/>
              <a:gd name="T6" fmla="*/ 15 w 367"/>
              <a:gd name="T7" fmla="*/ 116 h 424"/>
              <a:gd name="T8" fmla="*/ 66 w 367"/>
              <a:gd name="T9" fmla="*/ 143 h 424"/>
              <a:gd name="T10" fmla="*/ 93 w 367"/>
              <a:gd name="T11" fmla="*/ 204 h 424"/>
              <a:gd name="T12" fmla="*/ 137 w 367"/>
              <a:gd name="T13" fmla="*/ 268 h 424"/>
              <a:gd name="T14" fmla="*/ 150 w 367"/>
              <a:gd name="T15" fmla="*/ 266 h 424"/>
              <a:gd name="T16" fmla="*/ 169 w 367"/>
              <a:gd name="T17" fmla="*/ 222 h 424"/>
              <a:gd name="T18" fmla="*/ 211 w 367"/>
              <a:gd name="T19" fmla="*/ 188 h 424"/>
              <a:gd name="T20" fmla="*/ 232 w 367"/>
              <a:gd name="T21" fmla="*/ 133 h 424"/>
              <a:gd name="T22" fmla="*/ 207 w 367"/>
              <a:gd name="T23" fmla="*/ 103 h 424"/>
              <a:gd name="T24" fmla="*/ 181 w 367"/>
              <a:gd name="T25" fmla="*/ 51 h 424"/>
              <a:gd name="T26" fmla="*/ 177 w 367"/>
              <a:gd name="T27" fmla="*/ 0 h 424"/>
              <a:gd name="T28" fmla="*/ 137 w 367"/>
              <a:gd name="T29" fmla="*/ 25 h 424"/>
              <a:gd name="T30" fmla="*/ 116 w 367"/>
              <a:gd name="T31" fmla="*/ 83 h 42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7" h="424">
                <a:moveTo>
                  <a:pt x="184" y="132"/>
                </a:moveTo>
                <a:lnTo>
                  <a:pt x="84" y="163"/>
                </a:lnTo>
                <a:lnTo>
                  <a:pt x="0" y="136"/>
                </a:lnTo>
                <a:lnTo>
                  <a:pt x="24" y="184"/>
                </a:lnTo>
                <a:lnTo>
                  <a:pt x="105" y="226"/>
                </a:lnTo>
                <a:lnTo>
                  <a:pt x="147" y="322"/>
                </a:lnTo>
                <a:lnTo>
                  <a:pt x="217" y="424"/>
                </a:lnTo>
                <a:lnTo>
                  <a:pt x="238" y="421"/>
                </a:lnTo>
                <a:lnTo>
                  <a:pt x="268" y="351"/>
                </a:lnTo>
                <a:lnTo>
                  <a:pt x="334" y="298"/>
                </a:lnTo>
                <a:lnTo>
                  <a:pt x="367" y="210"/>
                </a:lnTo>
                <a:lnTo>
                  <a:pt x="328" y="163"/>
                </a:lnTo>
                <a:lnTo>
                  <a:pt x="286" y="81"/>
                </a:lnTo>
                <a:lnTo>
                  <a:pt x="280" y="0"/>
                </a:lnTo>
                <a:lnTo>
                  <a:pt x="217" y="39"/>
                </a:lnTo>
                <a:lnTo>
                  <a:pt x="184" y="132"/>
                </a:lnTo>
                <a:close/>
              </a:path>
            </a:pathLst>
          </a:custGeom>
          <a:solidFill>
            <a:srgbClr val="0DC0FF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4059486" y="3061419"/>
            <a:ext cx="1169987" cy="1392237"/>
          </a:xfrm>
          <a:custGeom>
            <a:avLst/>
            <a:gdLst>
              <a:gd name="T0" fmla="*/ 16 w 663"/>
              <a:gd name="T1" fmla="*/ 305 h 768"/>
              <a:gd name="T2" fmla="*/ 44 w 663"/>
              <a:gd name="T3" fmla="*/ 305 h 768"/>
              <a:gd name="T4" fmla="*/ 88 w 663"/>
              <a:gd name="T5" fmla="*/ 274 h 768"/>
              <a:gd name="T6" fmla="*/ 131 w 663"/>
              <a:gd name="T7" fmla="*/ 304 h 768"/>
              <a:gd name="T8" fmla="*/ 159 w 663"/>
              <a:gd name="T9" fmla="*/ 304 h 768"/>
              <a:gd name="T10" fmla="*/ 187 w 663"/>
              <a:gd name="T11" fmla="*/ 333 h 768"/>
              <a:gd name="T12" fmla="*/ 214 w 663"/>
              <a:gd name="T13" fmla="*/ 332 h 768"/>
              <a:gd name="T14" fmla="*/ 245 w 663"/>
              <a:gd name="T15" fmla="*/ 363 h 768"/>
              <a:gd name="T16" fmla="*/ 272 w 663"/>
              <a:gd name="T17" fmla="*/ 363 h 768"/>
              <a:gd name="T18" fmla="*/ 301 w 663"/>
              <a:gd name="T19" fmla="*/ 390 h 768"/>
              <a:gd name="T20" fmla="*/ 260 w 663"/>
              <a:gd name="T21" fmla="*/ 439 h 768"/>
              <a:gd name="T22" fmla="*/ 272 w 663"/>
              <a:gd name="T23" fmla="*/ 476 h 768"/>
              <a:gd name="T24" fmla="*/ 296 w 663"/>
              <a:gd name="T25" fmla="*/ 485 h 768"/>
              <a:gd name="T26" fmla="*/ 316 w 663"/>
              <a:gd name="T27" fmla="*/ 462 h 768"/>
              <a:gd name="T28" fmla="*/ 324 w 663"/>
              <a:gd name="T29" fmla="*/ 428 h 768"/>
              <a:gd name="T30" fmla="*/ 329 w 663"/>
              <a:gd name="T31" fmla="*/ 401 h 768"/>
              <a:gd name="T32" fmla="*/ 345 w 663"/>
              <a:gd name="T33" fmla="*/ 382 h 768"/>
              <a:gd name="T34" fmla="*/ 343 w 663"/>
              <a:gd name="T35" fmla="*/ 333 h 768"/>
              <a:gd name="T36" fmla="*/ 345 w 663"/>
              <a:gd name="T37" fmla="*/ 290 h 768"/>
              <a:gd name="T38" fmla="*/ 331 w 663"/>
              <a:gd name="T39" fmla="*/ 271 h 768"/>
              <a:gd name="T40" fmla="*/ 347 w 663"/>
              <a:gd name="T41" fmla="*/ 263 h 768"/>
              <a:gd name="T42" fmla="*/ 344 w 663"/>
              <a:gd name="T43" fmla="*/ 238 h 768"/>
              <a:gd name="T44" fmla="*/ 356 w 663"/>
              <a:gd name="T45" fmla="*/ 219 h 768"/>
              <a:gd name="T46" fmla="*/ 373 w 663"/>
              <a:gd name="T47" fmla="*/ 231 h 768"/>
              <a:gd name="T48" fmla="*/ 397 w 663"/>
              <a:gd name="T49" fmla="*/ 210 h 768"/>
              <a:gd name="T50" fmla="*/ 416 w 663"/>
              <a:gd name="T51" fmla="*/ 190 h 768"/>
              <a:gd name="T52" fmla="*/ 418 w 663"/>
              <a:gd name="T53" fmla="*/ 163 h 768"/>
              <a:gd name="T54" fmla="*/ 402 w 663"/>
              <a:gd name="T55" fmla="*/ 143 h 768"/>
              <a:gd name="T56" fmla="*/ 393 w 663"/>
              <a:gd name="T57" fmla="*/ 117 h 768"/>
              <a:gd name="T58" fmla="*/ 412 w 663"/>
              <a:gd name="T59" fmla="*/ 107 h 768"/>
              <a:gd name="T60" fmla="*/ 407 w 663"/>
              <a:gd name="T61" fmla="*/ 70 h 768"/>
              <a:gd name="T62" fmla="*/ 388 w 663"/>
              <a:gd name="T63" fmla="*/ 51 h 768"/>
              <a:gd name="T64" fmla="*/ 376 w 663"/>
              <a:gd name="T65" fmla="*/ 21 h 768"/>
              <a:gd name="T66" fmla="*/ 359 w 663"/>
              <a:gd name="T67" fmla="*/ 22 h 768"/>
              <a:gd name="T68" fmla="*/ 339 w 663"/>
              <a:gd name="T69" fmla="*/ 0 h 768"/>
              <a:gd name="T70" fmla="*/ 287 w 663"/>
              <a:gd name="T71" fmla="*/ 47 h 768"/>
              <a:gd name="T72" fmla="*/ 274 w 663"/>
              <a:gd name="T73" fmla="*/ 49 h 768"/>
              <a:gd name="T74" fmla="*/ 265 w 663"/>
              <a:gd name="T75" fmla="*/ 18 h 768"/>
              <a:gd name="T76" fmla="*/ 248 w 663"/>
              <a:gd name="T77" fmla="*/ 9 h 768"/>
              <a:gd name="T78" fmla="*/ 223 w 663"/>
              <a:gd name="T79" fmla="*/ 38 h 768"/>
              <a:gd name="T80" fmla="*/ 207 w 663"/>
              <a:gd name="T81" fmla="*/ 34 h 768"/>
              <a:gd name="T82" fmla="*/ 187 w 663"/>
              <a:gd name="T83" fmla="*/ 49 h 768"/>
              <a:gd name="T84" fmla="*/ 149 w 663"/>
              <a:gd name="T85" fmla="*/ 32 h 768"/>
              <a:gd name="T86" fmla="*/ 129 w 663"/>
              <a:gd name="T87" fmla="*/ 49 h 768"/>
              <a:gd name="T88" fmla="*/ 142 w 663"/>
              <a:gd name="T89" fmla="*/ 64 h 768"/>
              <a:gd name="T90" fmla="*/ 119 w 663"/>
              <a:gd name="T91" fmla="*/ 98 h 768"/>
              <a:gd name="T92" fmla="*/ 100 w 663"/>
              <a:gd name="T93" fmla="*/ 96 h 768"/>
              <a:gd name="T94" fmla="*/ 74 w 663"/>
              <a:gd name="T95" fmla="*/ 117 h 768"/>
              <a:gd name="T96" fmla="*/ 50 w 663"/>
              <a:gd name="T97" fmla="*/ 98 h 768"/>
              <a:gd name="T98" fmla="*/ 38 w 663"/>
              <a:gd name="T99" fmla="*/ 76 h 768"/>
              <a:gd name="T100" fmla="*/ 0 w 663"/>
              <a:gd name="T101" fmla="*/ 129 h 768"/>
              <a:gd name="T102" fmla="*/ 23 w 663"/>
              <a:gd name="T103" fmla="*/ 163 h 768"/>
              <a:gd name="T104" fmla="*/ 11 w 663"/>
              <a:gd name="T105" fmla="*/ 184 h 768"/>
              <a:gd name="T106" fmla="*/ 9 w 663"/>
              <a:gd name="T107" fmla="*/ 246 h 768"/>
              <a:gd name="T108" fmla="*/ 16 w 663"/>
              <a:gd name="T109" fmla="*/ 305 h 76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63" h="768">
                <a:moveTo>
                  <a:pt x="25" y="483"/>
                </a:moveTo>
                <a:lnTo>
                  <a:pt x="70" y="483"/>
                </a:lnTo>
                <a:lnTo>
                  <a:pt x="139" y="434"/>
                </a:lnTo>
                <a:lnTo>
                  <a:pt x="207" y="482"/>
                </a:lnTo>
                <a:lnTo>
                  <a:pt x="252" y="482"/>
                </a:lnTo>
                <a:lnTo>
                  <a:pt x="297" y="527"/>
                </a:lnTo>
                <a:lnTo>
                  <a:pt x="340" y="525"/>
                </a:lnTo>
                <a:lnTo>
                  <a:pt x="388" y="575"/>
                </a:lnTo>
                <a:lnTo>
                  <a:pt x="432" y="575"/>
                </a:lnTo>
                <a:lnTo>
                  <a:pt x="478" y="617"/>
                </a:lnTo>
                <a:lnTo>
                  <a:pt x="412" y="695"/>
                </a:lnTo>
                <a:lnTo>
                  <a:pt x="432" y="753"/>
                </a:lnTo>
                <a:lnTo>
                  <a:pt x="469" y="768"/>
                </a:lnTo>
                <a:lnTo>
                  <a:pt x="502" y="732"/>
                </a:lnTo>
                <a:lnTo>
                  <a:pt x="514" y="677"/>
                </a:lnTo>
                <a:lnTo>
                  <a:pt x="522" y="635"/>
                </a:lnTo>
                <a:lnTo>
                  <a:pt x="547" y="605"/>
                </a:lnTo>
                <a:lnTo>
                  <a:pt x="544" y="528"/>
                </a:lnTo>
                <a:lnTo>
                  <a:pt x="547" y="459"/>
                </a:lnTo>
                <a:lnTo>
                  <a:pt x="525" y="429"/>
                </a:lnTo>
                <a:lnTo>
                  <a:pt x="550" y="416"/>
                </a:lnTo>
                <a:lnTo>
                  <a:pt x="546" y="377"/>
                </a:lnTo>
                <a:lnTo>
                  <a:pt x="565" y="347"/>
                </a:lnTo>
                <a:lnTo>
                  <a:pt x="592" y="366"/>
                </a:lnTo>
                <a:lnTo>
                  <a:pt x="630" y="332"/>
                </a:lnTo>
                <a:lnTo>
                  <a:pt x="660" y="301"/>
                </a:lnTo>
                <a:lnTo>
                  <a:pt x="663" y="258"/>
                </a:lnTo>
                <a:lnTo>
                  <a:pt x="637" y="227"/>
                </a:lnTo>
                <a:lnTo>
                  <a:pt x="624" y="186"/>
                </a:lnTo>
                <a:lnTo>
                  <a:pt x="654" y="170"/>
                </a:lnTo>
                <a:lnTo>
                  <a:pt x="645" y="111"/>
                </a:lnTo>
                <a:lnTo>
                  <a:pt x="616" y="80"/>
                </a:lnTo>
                <a:lnTo>
                  <a:pt x="597" y="33"/>
                </a:lnTo>
                <a:lnTo>
                  <a:pt x="570" y="35"/>
                </a:lnTo>
                <a:lnTo>
                  <a:pt x="537" y="0"/>
                </a:lnTo>
                <a:lnTo>
                  <a:pt x="456" y="74"/>
                </a:lnTo>
                <a:lnTo>
                  <a:pt x="435" y="78"/>
                </a:lnTo>
                <a:lnTo>
                  <a:pt x="421" y="29"/>
                </a:lnTo>
                <a:lnTo>
                  <a:pt x="394" y="14"/>
                </a:lnTo>
                <a:lnTo>
                  <a:pt x="354" y="60"/>
                </a:lnTo>
                <a:lnTo>
                  <a:pt x="328" y="54"/>
                </a:lnTo>
                <a:lnTo>
                  <a:pt x="297" y="78"/>
                </a:lnTo>
                <a:lnTo>
                  <a:pt x="237" y="51"/>
                </a:lnTo>
                <a:lnTo>
                  <a:pt x="204" y="77"/>
                </a:lnTo>
                <a:lnTo>
                  <a:pt x="226" y="101"/>
                </a:lnTo>
                <a:lnTo>
                  <a:pt x="189" y="155"/>
                </a:lnTo>
                <a:lnTo>
                  <a:pt x="159" y="152"/>
                </a:lnTo>
                <a:lnTo>
                  <a:pt x="117" y="186"/>
                </a:lnTo>
                <a:lnTo>
                  <a:pt x="79" y="155"/>
                </a:lnTo>
                <a:lnTo>
                  <a:pt x="60" y="120"/>
                </a:lnTo>
                <a:lnTo>
                  <a:pt x="0" y="204"/>
                </a:lnTo>
                <a:lnTo>
                  <a:pt x="36" y="258"/>
                </a:lnTo>
                <a:lnTo>
                  <a:pt x="18" y="291"/>
                </a:lnTo>
                <a:lnTo>
                  <a:pt x="15" y="389"/>
                </a:lnTo>
                <a:lnTo>
                  <a:pt x="25" y="483"/>
                </a:lnTo>
                <a:close/>
              </a:path>
            </a:pathLst>
          </a:custGeom>
          <a:solidFill>
            <a:srgbClr val="FC6098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pt-BR">
              <a:solidFill>
                <a:srgbClr val="FF0000"/>
              </a:solidFill>
            </a:endParaRPr>
          </a:p>
        </p:txBody>
      </p:sp>
      <p:grpSp>
        <p:nvGrpSpPr>
          <p:cNvPr id="14" name="Grupo 13"/>
          <p:cNvGrpSpPr>
            <a:grpSpLocks/>
          </p:cNvGrpSpPr>
          <p:nvPr/>
        </p:nvGrpSpPr>
        <p:grpSpPr bwMode="auto">
          <a:xfrm>
            <a:off x="4753223" y="2251794"/>
            <a:ext cx="549275" cy="739775"/>
            <a:chOff x="7561513" y="2538926"/>
            <a:chExt cx="548556" cy="740637"/>
          </a:xfrm>
          <a:solidFill>
            <a:srgbClr val="FC6098"/>
          </a:solidFill>
        </p:grpSpPr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561513" y="2538926"/>
              <a:ext cx="548556" cy="740637"/>
            </a:xfrm>
            <a:custGeom>
              <a:avLst/>
              <a:gdLst>
                <a:gd name="T0" fmla="*/ 9 w 309"/>
                <a:gd name="T1" fmla="*/ 15 h 408"/>
                <a:gd name="T2" fmla="*/ 40 w 309"/>
                <a:gd name="T3" fmla="*/ 0 h 408"/>
                <a:gd name="T4" fmla="*/ 61 w 309"/>
                <a:gd name="T5" fmla="*/ 4 h 408"/>
                <a:gd name="T6" fmla="*/ 106 w 309"/>
                <a:gd name="T7" fmla="*/ 28 h 408"/>
                <a:gd name="T8" fmla="*/ 133 w 309"/>
                <a:gd name="T9" fmla="*/ 52 h 408"/>
                <a:gd name="T10" fmla="*/ 166 w 309"/>
                <a:gd name="T11" fmla="*/ 85 h 408"/>
                <a:gd name="T12" fmla="*/ 196 w 309"/>
                <a:gd name="T13" fmla="*/ 114 h 408"/>
                <a:gd name="T14" fmla="*/ 173 w 309"/>
                <a:gd name="T15" fmla="*/ 121 h 408"/>
                <a:gd name="T16" fmla="*/ 129 w 309"/>
                <a:gd name="T17" fmla="*/ 183 h 408"/>
                <a:gd name="T18" fmla="*/ 126 w 309"/>
                <a:gd name="T19" fmla="*/ 216 h 408"/>
                <a:gd name="T20" fmla="*/ 125 w 309"/>
                <a:gd name="T21" fmla="*/ 245 h 408"/>
                <a:gd name="T22" fmla="*/ 112 w 309"/>
                <a:gd name="T23" fmla="*/ 258 h 408"/>
                <a:gd name="T24" fmla="*/ 77 w 309"/>
                <a:gd name="T25" fmla="*/ 226 h 408"/>
                <a:gd name="T26" fmla="*/ 41 w 309"/>
                <a:gd name="T27" fmla="*/ 225 h 408"/>
                <a:gd name="T28" fmla="*/ 44 w 309"/>
                <a:gd name="T29" fmla="*/ 201 h 408"/>
                <a:gd name="T30" fmla="*/ 20 w 309"/>
                <a:gd name="T31" fmla="*/ 185 h 408"/>
                <a:gd name="T32" fmla="*/ 21 w 309"/>
                <a:gd name="T33" fmla="*/ 85 h 408"/>
                <a:gd name="T34" fmla="*/ 0 w 309"/>
                <a:gd name="T35" fmla="*/ 40 h 408"/>
                <a:gd name="T36" fmla="*/ 9 w 309"/>
                <a:gd name="T37" fmla="*/ 15 h 4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9" h="408">
                  <a:moveTo>
                    <a:pt x="14" y="23"/>
                  </a:moveTo>
                  <a:lnTo>
                    <a:pt x="63" y="0"/>
                  </a:lnTo>
                  <a:lnTo>
                    <a:pt x="96" y="6"/>
                  </a:lnTo>
                  <a:lnTo>
                    <a:pt x="167" y="45"/>
                  </a:lnTo>
                  <a:lnTo>
                    <a:pt x="210" y="83"/>
                  </a:lnTo>
                  <a:lnTo>
                    <a:pt x="261" y="135"/>
                  </a:lnTo>
                  <a:lnTo>
                    <a:pt x="309" y="180"/>
                  </a:lnTo>
                  <a:lnTo>
                    <a:pt x="273" y="192"/>
                  </a:lnTo>
                  <a:lnTo>
                    <a:pt x="204" y="290"/>
                  </a:lnTo>
                  <a:lnTo>
                    <a:pt x="198" y="341"/>
                  </a:lnTo>
                  <a:lnTo>
                    <a:pt x="197" y="387"/>
                  </a:lnTo>
                  <a:lnTo>
                    <a:pt x="177" y="408"/>
                  </a:lnTo>
                  <a:lnTo>
                    <a:pt x="122" y="357"/>
                  </a:lnTo>
                  <a:lnTo>
                    <a:pt x="65" y="356"/>
                  </a:lnTo>
                  <a:lnTo>
                    <a:pt x="69" y="318"/>
                  </a:lnTo>
                  <a:lnTo>
                    <a:pt x="32" y="293"/>
                  </a:lnTo>
                  <a:lnTo>
                    <a:pt x="33" y="134"/>
                  </a:lnTo>
                  <a:lnTo>
                    <a:pt x="0" y="63"/>
                  </a:lnTo>
                  <a:lnTo>
                    <a:pt x="14" y="23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7580051" y="2750077"/>
              <a:ext cx="395744" cy="24650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1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385</a:t>
              </a:r>
              <a:endParaRPr lang="pt-BR" altLang="pt-B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Freeform 9"/>
          <p:cNvSpPr>
            <a:spLocks/>
          </p:cNvSpPr>
          <p:nvPr/>
        </p:nvSpPr>
        <p:spPr bwMode="auto">
          <a:xfrm>
            <a:off x="4577011" y="4429844"/>
            <a:ext cx="323850" cy="442912"/>
          </a:xfrm>
          <a:custGeom>
            <a:avLst/>
            <a:gdLst>
              <a:gd name="T0" fmla="*/ 87 w 184"/>
              <a:gd name="T1" fmla="*/ 0 h 244"/>
              <a:gd name="T2" fmla="*/ 112 w 184"/>
              <a:gd name="T3" fmla="*/ 8 h 244"/>
              <a:gd name="T4" fmla="*/ 116 w 184"/>
              <a:gd name="T5" fmla="*/ 28 h 244"/>
              <a:gd name="T6" fmla="*/ 110 w 184"/>
              <a:gd name="T7" fmla="*/ 49 h 244"/>
              <a:gd name="T8" fmla="*/ 111 w 184"/>
              <a:gd name="T9" fmla="*/ 66 h 244"/>
              <a:gd name="T10" fmla="*/ 96 w 184"/>
              <a:gd name="T11" fmla="*/ 82 h 244"/>
              <a:gd name="T12" fmla="*/ 81 w 184"/>
              <a:gd name="T13" fmla="*/ 98 h 244"/>
              <a:gd name="T14" fmla="*/ 68 w 184"/>
              <a:gd name="T15" fmla="*/ 120 h 244"/>
              <a:gd name="T16" fmla="*/ 43 w 184"/>
              <a:gd name="T17" fmla="*/ 154 h 244"/>
              <a:gd name="T18" fmla="*/ 26 w 184"/>
              <a:gd name="T19" fmla="*/ 148 h 244"/>
              <a:gd name="T20" fmla="*/ 7 w 184"/>
              <a:gd name="T21" fmla="*/ 150 h 244"/>
              <a:gd name="T22" fmla="*/ 0 w 184"/>
              <a:gd name="T23" fmla="*/ 127 h 244"/>
              <a:gd name="T24" fmla="*/ 7 w 184"/>
              <a:gd name="T25" fmla="*/ 116 h 244"/>
              <a:gd name="T26" fmla="*/ 38 w 184"/>
              <a:gd name="T27" fmla="*/ 92 h 244"/>
              <a:gd name="T28" fmla="*/ 45 w 184"/>
              <a:gd name="T29" fmla="*/ 42 h 244"/>
              <a:gd name="T30" fmla="*/ 60 w 184"/>
              <a:gd name="T31" fmla="*/ 0 h 244"/>
              <a:gd name="T32" fmla="*/ 87 w 184"/>
              <a:gd name="T33" fmla="*/ 0 h 2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84" h="244">
                <a:moveTo>
                  <a:pt x="138" y="0"/>
                </a:moveTo>
                <a:lnTo>
                  <a:pt x="177" y="13"/>
                </a:lnTo>
                <a:lnTo>
                  <a:pt x="184" y="45"/>
                </a:lnTo>
                <a:lnTo>
                  <a:pt x="174" y="78"/>
                </a:lnTo>
                <a:lnTo>
                  <a:pt x="176" y="105"/>
                </a:lnTo>
                <a:lnTo>
                  <a:pt x="153" y="130"/>
                </a:lnTo>
                <a:lnTo>
                  <a:pt x="129" y="156"/>
                </a:lnTo>
                <a:lnTo>
                  <a:pt x="108" y="190"/>
                </a:lnTo>
                <a:lnTo>
                  <a:pt x="68" y="244"/>
                </a:lnTo>
                <a:lnTo>
                  <a:pt x="42" y="234"/>
                </a:lnTo>
                <a:lnTo>
                  <a:pt x="11" y="237"/>
                </a:lnTo>
                <a:lnTo>
                  <a:pt x="0" y="202"/>
                </a:lnTo>
                <a:lnTo>
                  <a:pt x="11" y="183"/>
                </a:lnTo>
                <a:lnTo>
                  <a:pt x="60" y="145"/>
                </a:lnTo>
                <a:lnTo>
                  <a:pt x="71" y="67"/>
                </a:lnTo>
                <a:lnTo>
                  <a:pt x="95" y="0"/>
                </a:lnTo>
                <a:lnTo>
                  <a:pt x="138" y="0"/>
                </a:lnTo>
                <a:close/>
              </a:path>
            </a:pathLst>
          </a:custGeom>
          <a:solidFill>
            <a:srgbClr val="00B451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pt-BR">
              <a:solidFill>
                <a:srgbClr val="FF0000"/>
              </a:solidFill>
            </a:endParaRPr>
          </a:p>
        </p:txBody>
      </p:sp>
      <p:grpSp>
        <p:nvGrpSpPr>
          <p:cNvPr id="18" name="Grupo 17"/>
          <p:cNvGrpSpPr>
            <a:grpSpLocks/>
          </p:cNvGrpSpPr>
          <p:nvPr/>
        </p:nvGrpSpPr>
        <p:grpSpPr bwMode="auto">
          <a:xfrm>
            <a:off x="3153023" y="3601169"/>
            <a:ext cx="947738" cy="938212"/>
            <a:chOff x="5960624" y="3888148"/>
            <a:chExt cx="948779" cy="938714"/>
          </a:xfrm>
          <a:solidFill>
            <a:srgbClr val="FFC409"/>
          </a:solidFill>
        </p:grpSpPr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960624" y="3888148"/>
              <a:ext cx="948779" cy="938714"/>
            </a:xfrm>
            <a:custGeom>
              <a:avLst/>
              <a:gdLst>
                <a:gd name="T0" fmla="*/ 335 w 537"/>
                <a:gd name="T1" fmla="*/ 16 h 518"/>
                <a:gd name="T2" fmla="*/ 333 w 537"/>
                <a:gd name="T3" fmla="*/ 58 h 518"/>
                <a:gd name="T4" fmla="*/ 339 w 537"/>
                <a:gd name="T5" fmla="*/ 117 h 518"/>
                <a:gd name="T6" fmla="*/ 311 w 537"/>
                <a:gd name="T7" fmla="*/ 117 h 518"/>
                <a:gd name="T8" fmla="*/ 282 w 537"/>
                <a:gd name="T9" fmla="*/ 145 h 518"/>
                <a:gd name="T10" fmla="*/ 297 w 537"/>
                <a:gd name="T11" fmla="*/ 164 h 518"/>
                <a:gd name="T12" fmla="*/ 280 w 537"/>
                <a:gd name="T13" fmla="*/ 184 h 518"/>
                <a:gd name="T14" fmla="*/ 282 w 537"/>
                <a:gd name="T15" fmla="*/ 204 h 518"/>
                <a:gd name="T16" fmla="*/ 253 w 537"/>
                <a:gd name="T17" fmla="*/ 230 h 518"/>
                <a:gd name="T18" fmla="*/ 265 w 537"/>
                <a:gd name="T19" fmla="*/ 263 h 518"/>
                <a:gd name="T20" fmla="*/ 254 w 537"/>
                <a:gd name="T21" fmla="*/ 291 h 518"/>
                <a:gd name="T22" fmla="*/ 214 w 537"/>
                <a:gd name="T23" fmla="*/ 278 h 518"/>
                <a:gd name="T24" fmla="*/ 138 w 537"/>
                <a:gd name="T25" fmla="*/ 289 h 518"/>
                <a:gd name="T26" fmla="*/ 102 w 537"/>
                <a:gd name="T27" fmla="*/ 327 h 518"/>
                <a:gd name="T28" fmla="*/ 33 w 537"/>
                <a:gd name="T29" fmla="*/ 290 h 518"/>
                <a:gd name="T30" fmla="*/ 18 w 537"/>
                <a:gd name="T31" fmla="*/ 292 h 518"/>
                <a:gd name="T32" fmla="*/ 19 w 537"/>
                <a:gd name="T33" fmla="*/ 276 h 518"/>
                <a:gd name="T34" fmla="*/ 0 w 537"/>
                <a:gd name="T35" fmla="*/ 255 h 518"/>
                <a:gd name="T36" fmla="*/ 1 w 537"/>
                <a:gd name="T37" fmla="*/ 213 h 518"/>
                <a:gd name="T38" fmla="*/ 23 w 537"/>
                <a:gd name="T39" fmla="*/ 191 h 518"/>
                <a:gd name="T40" fmla="*/ 34 w 537"/>
                <a:gd name="T41" fmla="*/ 160 h 518"/>
                <a:gd name="T42" fmla="*/ 66 w 537"/>
                <a:gd name="T43" fmla="*/ 151 h 518"/>
                <a:gd name="T44" fmla="*/ 74 w 537"/>
                <a:gd name="T45" fmla="*/ 136 h 518"/>
                <a:gd name="T46" fmla="*/ 71 w 537"/>
                <a:gd name="T47" fmla="*/ 122 h 518"/>
                <a:gd name="T48" fmla="*/ 104 w 537"/>
                <a:gd name="T49" fmla="*/ 104 h 518"/>
                <a:gd name="T50" fmla="*/ 104 w 537"/>
                <a:gd name="T51" fmla="*/ 80 h 518"/>
                <a:gd name="T52" fmla="*/ 115 w 537"/>
                <a:gd name="T53" fmla="*/ 60 h 518"/>
                <a:gd name="T54" fmla="*/ 124 w 537"/>
                <a:gd name="T55" fmla="*/ 32 h 518"/>
                <a:gd name="T56" fmla="*/ 127 w 537"/>
                <a:gd name="T57" fmla="*/ 9 h 518"/>
                <a:gd name="T58" fmla="*/ 144 w 537"/>
                <a:gd name="T59" fmla="*/ 0 h 518"/>
                <a:gd name="T60" fmla="*/ 172 w 537"/>
                <a:gd name="T61" fmla="*/ 32 h 518"/>
                <a:gd name="T62" fmla="*/ 206 w 537"/>
                <a:gd name="T63" fmla="*/ 18 h 518"/>
                <a:gd name="T64" fmla="*/ 246 w 537"/>
                <a:gd name="T65" fmla="*/ 28 h 518"/>
                <a:gd name="T66" fmla="*/ 290 w 537"/>
                <a:gd name="T67" fmla="*/ 30 h 518"/>
                <a:gd name="T68" fmla="*/ 335 w 537"/>
                <a:gd name="T69" fmla="*/ 16 h 5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7" h="518">
                  <a:moveTo>
                    <a:pt x="530" y="26"/>
                  </a:moveTo>
                  <a:lnTo>
                    <a:pt x="528" y="92"/>
                  </a:lnTo>
                  <a:lnTo>
                    <a:pt x="537" y="185"/>
                  </a:lnTo>
                  <a:lnTo>
                    <a:pt x="492" y="185"/>
                  </a:lnTo>
                  <a:lnTo>
                    <a:pt x="446" y="230"/>
                  </a:lnTo>
                  <a:lnTo>
                    <a:pt x="470" y="260"/>
                  </a:lnTo>
                  <a:lnTo>
                    <a:pt x="443" y="291"/>
                  </a:lnTo>
                  <a:lnTo>
                    <a:pt x="447" y="323"/>
                  </a:lnTo>
                  <a:lnTo>
                    <a:pt x="401" y="365"/>
                  </a:lnTo>
                  <a:lnTo>
                    <a:pt x="419" y="417"/>
                  </a:lnTo>
                  <a:lnTo>
                    <a:pt x="402" y="461"/>
                  </a:lnTo>
                  <a:lnTo>
                    <a:pt x="339" y="440"/>
                  </a:lnTo>
                  <a:lnTo>
                    <a:pt x="219" y="458"/>
                  </a:lnTo>
                  <a:lnTo>
                    <a:pt x="162" y="518"/>
                  </a:lnTo>
                  <a:lnTo>
                    <a:pt x="53" y="459"/>
                  </a:lnTo>
                  <a:lnTo>
                    <a:pt x="29" y="462"/>
                  </a:lnTo>
                  <a:lnTo>
                    <a:pt x="30" y="437"/>
                  </a:lnTo>
                  <a:lnTo>
                    <a:pt x="0" y="404"/>
                  </a:lnTo>
                  <a:lnTo>
                    <a:pt x="2" y="338"/>
                  </a:lnTo>
                  <a:lnTo>
                    <a:pt x="36" y="302"/>
                  </a:lnTo>
                  <a:lnTo>
                    <a:pt x="54" y="254"/>
                  </a:lnTo>
                  <a:lnTo>
                    <a:pt x="104" y="239"/>
                  </a:lnTo>
                  <a:lnTo>
                    <a:pt x="117" y="215"/>
                  </a:lnTo>
                  <a:lnTo>
                    <a:pt x="113" y="194"/>
                  </a:lnTo>
                  <a:lnTo>
                    <a:pt x="165" y="165"/>
                  </a:lnTo>
                  <a:lnTo>
                    <a:pt x="164" y="126"/>
                  </a:lnTo>
                  <a:lnTo>
                    <a:pt x="182" y="95"/>
                  </a:lnTo>
                  <a:lnTo>
                    <a:pt x="197" y="51"/>
                  </a:lnTo>
                  <a:lnTo>
                    <a:pt x="201" y="15"/>
                  </a:lnTo>
                  <a:lnTo>
                    <a:pt x="228" y="0"/>
                  </a:lnTo>
                  <a:lnTo>
                    <a:pt x="272" y="50"/>
                  </a:lnTo>
                  <a:lnTo>
                    <a:pt x="326" y="29"/>
                  </a:lnTo>
                  <a:lnTo>
                    <a:pt x="389" y="44"/>
                  </a:lnTo>
                  <a:lnTo>
                    <a:pt x="459" y="47"/>
                  </a:lnTo>
                  <a:lnTo>
                    <a:pt x="530" y="26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6158885" y="4334092"/>
              <a:ext cx="377441" cy="24635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385</a:t>
              </a:r>
              <a:endParaRPr lang="pt-B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Freeform 30"/>
          <p:cNvSpPr>
            <a:spLocks/>
          </p:cNvSpPr>
          <p:nvPr/>
        </p:nvSpPr>
        <p:spPr bwMode="auto">
          <a:xfrm>
            <a:off x="3781673" y="2004144"/>
            <a:ext cx="901700" cy="1277937"/>
          </a:xfrm>
          <a:custGeom>
            <a:avLst/>
            <a:gdLst>
              <a:gd name="T0" fmla="*/ 116 w 510"/>
              <a:gd name="T1" fmla="*/ 0 h 705"/>
              <a:gd name="T2" fmla="*/ 113 w 510"/>
              <a:gd name="T3" fmla="*/ 42 h 705"/>
              <a:gd name="T4" fmla="*/ 85 w 510"/>
              <a:gd name="T5" fmla="*/ 71 h 705"/>
              <a:gd name="T6" fmla="*/ 85 w 510"/>
              <a:gd name="T7" fmla="*/ 100 h 705"/>
              <a:gd name="T8" fmla="*/ 56 w 510"/>
              <a:gd name="T9" fmla="*/ 128 h 705"/>
              <a:gd name="T10" fmla="*/ 27 w 510"/>
              <a:gd name="T11" fmla="*/ 157 h 705"/>
              <a:gd name="T12" fmla="*/ 0 w 510"/>
              <a:gd name="T13" fmla="*/ 198 h 705"/>
              <a:gd name="T14" fmla="*/ 21 w 510"/>
              <a:gd name="T15" fmla="*/ 199 h 705"/>
              <a:gd name="T16" fmla="*/ 59 w 510"/>
              <a:gd name="T17" fmla="*/ 235 h 705"/>
              <a:gd name="T18" fmla="*/ 59 w 510"/>
              <a:gd name="T19" fmla="*/ 271 h 705"/>
              <a:gd name="T20" fmla="*/ 38 w 510"/>
              <a:gd name="T21" fmla="*/ 301 h 705"/>
              <a:gd name="T22" fmla="*/ 68 w 510"/>
              <a:gd name="T23" fmla="*/ 341 h 705"/>
              <a:gd name="T24" fmla="*/ 93 w 510"/>
              <a:gd name="T25" fmla="*/ 331 h 705"/>
              <a:gd name="T26" fmla="*/ 93 w 510"/>
              <a:gd name="T27" fmla="*/ 348 h 705"/>
              <a:gd name="T28" fmla="*/ 74 w 510"/>
              <a:gd name="T29" fmla="*/ 384 h 705"/>
              <a:gd name="T30" fmla="*/ 92 w 510"/>
              <a:gd name="T31" fmla="*/ 405 h 705"/>
              <a:gd name="T32" fmla="*/ 116 w 510"/>
              <a:gd name="T33" fmla="*/ 445 h 705"/>
              <a:gd name="T34" fmla="*/ 136 w 510"/>
              <a:gd name="T35" fmla="*/ 443 h 705"/>
              <a:gd name="T36" fmla="*/ 123 w 510"/>
              <a:gd name="T37" fmla="*/ 411 h 705"/>
              <a:gd name="T38" fmla="*/ 123 w 510"/>
              <a:gd name="T39" fmla="*/ 377 h 705"/>
              <a:gd name="T40" fmla="*/ 143 w 510"/>
              <a:gd name="T41" fmla="*/ 326 h 705"/>
              <a:gd name="T42" fmla="*/ 218 w 510"/>
              <a:gd name="T43" fmla="*/ 273 h 705"/>
              <a:gd name="T44" fmla="*/ 244 w 510"/>
              <a:gd name="T45" fmla="*/ 283 h 705"/>
              <a:gd name="T46" fmla="*/ 269 w 510"/>
              <a:gd name="T47" fmla="*/ 275 h 705"/>
              <a:gd name="T48" fmla="*/ 256 w 510"/>
              <a:gd name="T49" fmla="*/ 230 h 705"/>
              <a:gd name="T50" fmla="*/ 275 w 510"/>
              <a:gd name="T51" fmla="*/ 217 h 705"/>
              <a:gd name="T52" fmla="*/ 269 w 510"/>
              <a:gd name="T53" fmla="*/ 148 h 705"/>
              <a:gd name="T54" fmla="*/ 319 w 510"/>
              <a:gd name="T55" fmla="*/ 116 h 705"/>
              <a:gd name="T56" fmla="*/ 322 w 510"/>
              <a:gd name="T57" fmla="*/ 87 h 705"/>
              <a:gd name="T58" fmla="*/ 292 w 510"/>
              <a:gd name="T59" fmla="*/ 90 h 705"/>
              <a:gd name="T60" fmla="*/ 263 w 510"/>
              <a:gd name="T61" fmla="*/ 66 h 705"/>
              <a:gd name="T62" fmla="*/ 215 w 510"/>
              <a:gd name="T63" fmla="*/ 80 h 705"/>
              <a:gd name="T64" fmla="*/ 188 w 510"/>
              <a:gd name="T65" fmla="*/ 106 h 705"/>
              <a:gd name="T66" fmla="*/ 197 w 510"/>
              <a:gd name="T67" fmla="*/ 54 h 705"/>
              <a:gd name="T68" fmla="*/ 182 w 510"/>
              <a:gd name="T69" fmla="*/ 23 h 705"/>
              <a:gd name="T70" fmla="*/ 161 w 510"/>
              <a:gd name="T71" fmla="*/ 32 h 705"/>
              <a:gd name="T72" fmla="*/ 140 w 510"/>
              <a:gd name="T73" fmla="*/ 10 h 705"/>
              <a:gd name="T74" fmla="*/ 116 w 510"/>
              <a:gd name="T75" fmla="*/ 0 h 70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10" h="705">
                <a:moveTo>
                  <a:pt x="183" y="0"/>
                </a:moveTo>
                <a:lnTo>
                  <a:pt x="179" y="67"/>
                </a:lnTo>
                <a:lnTo>
                  <a:pt x="134" y="113"/>
                </a:lnTo>
                <a:lnTo>
                  <a:pt x="134" y="158"/>
                </a:lnTo>
                <a:lnTo>
                  <a:pt x="89" y="203"/>
                </a:lnTo>
                <a:lnTo>
                  <a:pt x="43" y="249"/>
                </a:lnTo>
                <a:lnTo>
                  <a:pt x="0" y="313"/>
                </a:lnTo>
                <a:lnTo>
                  <a:pt x="34" y="315"/>
                </a:lnTo>
                <a:lnTo>
                  <a:pt x="94" y="373"/>
                </a:lnTo>
                <a:lnTo>
                  <a:pt x="93" y="430"/>
                </a:lnTo>
                <a:lnTo>
                  <a:pt x="60" y="477"/>
                </a:lnTo>
                <a:lnTo>
                  <a:pt x="108" y="541"/>
                </a:lnTo>
                <a:lnTo>
                  <a:pt x="147" y="525"/>
                </a:lnTo>
                <a:lnTo>
                  <a:pt x="148" y="552"/>
                </a:lnTo>
                <a:lnTo>
                  <a:pt x="117" y="609"/>
                </a:lnTo>
                <a:lnTo>
                  <a:pt x="145" y="642"/>
                </a:lnTo>
                <a:lnTo>
                  <a:pt x="183" y="705"/>
                </a:lnTo>
                <a:lnTo>
                  <a:pt x="216" y="702"/>
                </a:lnTo>
                <a:lnTo>
                  <a:pt x="195" y="651"/>
                </a:lnTo>
                <a:lnTo>
                  <a:pt x="195" y="598"/>
                </a:lnTo>
                <a:lnTo>
                  <a:pt x="226" y="517"/>
                </a:lnTo>
                <a:lnTo>
                  <a:pt x="345" y="432"/>
                </a:lnTo>
                <a:lnTo>
                  <a:pt x="387" y="448"/>
                </a:lnTo>
                <a:lnTo>
                  <a:pt x="426" y="436"/>
                </a:lnTo>
                <a:lnTo>
                  <a:pt x="406" y="364"/>
                </a:lnTo>
                <a:lnTo>
                  <a:pt x="435" y="343"/>
                </a:lnTo>
                <a:lnTo>
                  <a:pt x="426" y="235"/>
                </a:lnTo>
                <a:lnTo>
                  <a:pt x="505" y="183"/>
                </a:lnTo>
                <a:lnTo>
                  <a:pt x="510" y="138"/>
                </a:lnTo>
                <a:lnTo>
                  <a:pt x="463" y="142"/>
                </a:lnTo>
                <a:lnTo>
                  <a:pt x="417" y="105"/>
                </a:lnTo>
                <a:lnTo>
                  <a:pt x="340" y="127"/>
                </a:lnTo>
                <a:lnTo>
                  <a:pt x="297" y="168"/>
                </a:lnTo>
                <a:lnTo>
                  <a:pt x="312" y="85"/>
                </a:lnTo>
                <a:lnTo>
                  <a:pt x="288" y="37"/>
                </a:lnTo>
                <a:lnTo>
                  <a:pt x="255" y="51"/>
                </a:lnTo>
                <a:lnTo>
                  <a:pt x="222" y="16"/>
                </a:lnTo>
                <a:lnTo>
                  <a:pt x="183" y="0"/>
                </a:lnTo>
                <a:close/>
              </a:path>
            </a:pathLst>
          </a:custGeom>
          <a:solidFill>
            <a:srgbClr val="FC6098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pt-BR">
              <a:solidFill>
                <a:srgbClr val="FF0000"/>
              </a:solidFill>
            </a:endParaRPr>
          </a:p>
        </p:txBody>
      </p:sp>
      <p:grpSp>
        <p:nvGrpSpPr>
          <p:cNvPr id="22" name="Grupo 21"/>
          <p:cNvGrpSpPr>
            <a:grpSpLocks/>
          </p:cNvGrpSpPr>
          <p:nvPr/>
        </p:nvGrpSpPr>
        <p:grpSpPr bwMode="auto">
          <a:xfrm>
            <a:off x="3421311" y="3847231"/>
            <a:ext cx="1479550" cy="1217613"/>
            <a:chOff x="6229305" y="4135027"/>
            <a:chExt cx="1480543" cy="1217170"/>
          </a:xfrm>
          <a:solidFill>
            <a:srgbClr val="00B451"/>
          </a:solidFill>
        </p:grpSpPr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6229305" y="4135027"/>
              <a:ext cx="1480543" cy="1217170"/>
            </a:xfrm>
            <a:custGeom>
              <a:avLst/>
              <a:gdLst>
                <a:gd name="T0" fmla="*/ 25 w 839"/>
                <a:gd name="T1" fmla="*/ 261 h 672"/>
                <a:gd name="T2" fmla="*/ 0 w 839"/>
                <a:gd name="T3" fmla="*/ 280 h 672"/>
                <a:gd name="T4" fmla="*/ 6 w 839"/>
                <a:gd name="T5" fmla="*/ 240 h 672"/>
                <a:gd name="T6" fmla="*/ 43 w 839"/>
                <a:gd name="T7" fmla="*/ 203 h 672"/>
                <a:gd name="T8" fmla="*/ 117 w 839"/>
                <a:gd name="T9" fmla="*/ 192 h 672"/>
                <a:gd name="T10" fmla="*/ 157 w 839"/>
                <a:gd name="T11" fmla="*/ 203 h 672"/>
                <a:gd name="T12" fmla="*/ 169 w 839"/>
                <a:gd name="T13" fmla="*/ 176 h 672"/>
                <a:gd name="T14" fmla="*/ 157 w 839"/>
                <a:gd name="T15" fmla="*/ 145 h 672"/>
                <a:gd name="T16" fmla="*/ 185 w 839"/>
                <a:gd name="T17" fmla="*/ 117 h 672"/>
                <a:gd name="T18" fmla="*/ 183 w 839"/>
                <a:gd name="T19" fmla="*/ 98 h 672"/>
                <a:gd name="T20" fmla="*/ 201 w 839"/>
                <a:gd name="T21" fmla="*/ 78 h 672"/>
                <a:gd name="T22" fmla="*/ 185 w 839"/>
                <a:gd name="T23" fmla="*/ 59 h 672"/>
                <a:gd name="T24" fmla="*/ 214 w 839"/>
                <a:gd name="T25" fmla="*/ 31 h 672"/>
                <a:gd name="T26" fmla="*/ 271 w 839"/>
                <a:gd name="T27" fmla="*/ 31 h 672"/>
                <a:gd name="T28" fmla="*/ 316 w 839"/>
                <a:gd name="T29" fmla="*/ 0 h 672"/>
                <a:gd name="T30" fmla="*/ 358 w 839"/>
                <a:gd name="T31" fmla="*/ 31 h 672"/>
                <a:gd name="T32" fmla="*/ 386 w 839"/>
                <a:gd name="T33" fmla="*/ 31 h 672"/>
                <a:gd name="T34" fmla="*/ 414 w 839"/>
                <a:gd name="T35" fmla="*/ 59 h 672"/>
                <a:gd name="T36" fmla="*/ 443 w 839"/>
                <a:gd name="T37" fmla="*/ 59 h 672"/>
                <a:gd name="T38" fmla="*/ 472 w 839"/>
                <a:gd name="T39" fmla="*/ 88 h 672"/>
                <a:gd name="T40" fmla="*/ 500 w 839"/>
                <a:gd name="T41" fmla="*/ 88 h 672"/>
                <a:gd name="T42" fmla="*/ 529 w 839"/>
                <a:gd name="T43" fmla="*/ 117 h 672"/>
                <a:gd name="T44" fmla="*/ 487 w 839"/>
                <a:gd name="T45" fmla="*/ 165 h 672"/>
                <a:gd name="T46" fmla="*/ 500 w 839"/>
                <a:gd name="T47" fmla="*/ 203 h 672"/>
                <a:gd name="T48" fmla="*/ 472 w 839"/>
                <a:gd name="T49" fmla="*/ 203 h 672"/>
                <a:gd name="T50" fmla="*/ 458 w 839"/>
                <a:gd name="T51" fmla="*/ 246 h 672"/>
                <a:gd name="T52" fmla="*/ 450 w 839"/>
                <a:gd name="T53" fmla="*/ 296 h 672"/>
                <a:gd name="T54" fmla="*/ 418 w 839"/>
                <a:gd name="T55" fmla="*/ 319 h 672"/>
                <a:gd name="T56" fmla="*/ 386 w 839"/>
                <a:gd name="T57" fmla="*/ 374 h 672"/>
                <a:gd name="T58" fmla="*/ 301 w 839"/>
                <a:gd name="T59" fmla="*/ 391 h 672"/>
                <a:gd name="T60" fmla="*/ 229 w 839"/>
                <a:gd name="T61" fmla="*/ 424 h 672"/>
                <a:gd name="T62" fmla="*/ 204 w 839"/>
                <a:gd name="T63" fmla="*/ 404 h 672"/>
                <a:gd name="T64" fmla="*/ 203 w 839"/>
                <a:gd name="T65" fmla="*/ 358 h 672"/>
                <a:gd name="T66" fmla="*/ 184 w 839"/>
                <a:gd name="T67" fmla="*/ 341 h 672"/>
                <a:gd name="T68" fmla="*/ 168 w 839"/>
                <a:gd name="T69" fmla="*/ 273 h 672"/>
                <a:gd name="T70" fmla="*/ 107 w 839"/>
                <a:gd name="T71" fmla="*/ 271 h 672"/>
                <a:gd name="T72" fmla="*/ 86 w 839"/>
                <a:gd name="T73" fmla="*/ 271 h 672"/>
                <a:gd name="T74" fmla="*/ 71 w 839"/>
                <a:gd name="T75" fmla="*/ 282 h 672"/>
                <a:gd name="T76" fmla="*/ 59 w 839"/>
                <a:gd name="T77" fmla="*/ 268 h 672"/>
                <a:gd name="T78" fmla="*/ 25 w 839"/>
                <a:gd name="T79" fmla="*/ 261 h 6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39" h="672">
                  <a:moveTo>
                    <a:pt x="40" y="414"/>
                  </a:moveTo>
                  <a:lnTo>
                    <a:pt x="0" y="444"/>
                  </a:lnTo>
                  <a:lnTo>
                    <a:pt x="10" y="381"/>
                  </a:lnTo>
                  <a:lnTo>
                    <a:pt x="68" y="321"/>
                  </a:lnTo>
                  <a:lnTo>
                    <a:pt x="186" y="304"/>
                  </a:lnTo>
                  <a:lnTo>
                    <a:pt x="249" y="321"/>
                  </a:lnTo>
                  <a:lnTo>
                    <a:pt x="268" y="279"/>
                  </a:lnTo>
                  <a:lnTo>
                    <a:pt x="249" y="230"/>
                  </a:lnTo>
                  <a:lnTo>
                    <a:pt x="294" y="185"/>
                  </a:lnTo>
                  <a:lnTo>
                    <a:pt x="291" y="156"/>
                  </a:lnTo>
                  <a:lnTo>
                    <a:pt x="318" y="124"/>
                  </a:lnTo>
                  <a:lnTo>
                    <a:pt x="294" y="94"/>
                  </a:lnTo>
                  <a:lnTo>
                    <a:pt x="340" y="49"/>
                  </a:lnTo>
                  <a:lnTo>
                    <a:pt x="430" y="49"/>
                  </a:lnTo>
                  <a:lnTo>
                    <a:pt x="501" y="0"/>
                  </a:lnTo>
                  <a:lnTo>
                    <a:pt x="567" y="49"/>
                  </a:lnTo>
                  <a:lnTo>
                    <a:pt x="612" y="49"/>
                  </a:lnTo>
                  <a:lnTo>
                    <a:pt x="657" y="94"/>
                  </a:lnTo>
                  <a:lnTo>
                    <a:pt x="703" y="94"/>
                  </a:lnTo>
                  <a:lnTo>
                    <a:pt x="748" y="140"/>
                  </a:lnTo>
                  <a:lnTo>
                    <a:pt x="793" y="140"/>
                  </a:lnTo>
                  <a:lnTo>
                    <a:pt x="839" y="185"/>
                  </a:lnTo>
                  <a:lnTo>
                    <a:pt x="772" y="262"/>
                  </a:lnTo>
                  <a:lnTo>
                    <a:pt x="793" y="321"/>
                  </a:lnTo>
                  <a:lnTo>
                    <a:pt x="748" y="321"/>
                  </a:lnTo>
                  <a:lnTo>
                    <a:pt x="726" y="390"/>
                  </a:lnTo>
                  <a:lnTo>
                    <a:pt x="714" y="469"/>
                  </a:lnTo>
                  <a:lnTo>
                    <a:pt x="663" y="505"/>
                  </a:lnTo>
                  <a:lnTo>
                    <a:pt x="612" y="593"/>
                  </a:lnTo>
                  <a:lnTo>
                    <a:pt x="478" y="619"/>
                  </a:lnTo>
                  <a:lnTo>
                    <a:pt x="363" y="672"/>
                  </a:lnTo>
                  <a:lnTo>
                    <a:pt x="324" y="640"/>
                  </a:lnTo>
                  <a:lnTo>
                    <a:pt x="322" y="567"/>
                  </a:lnTo>
                  <a:lnTo>
                    <a:pt x="292" y="540"/>
                  </a:lnTo>
                  <a:lnTo>
                    <a:pt x="267" y="433"/>
                  </a:lnTo>
                  <a:lnTo>
                    <a:pt x="169" y="430"/>
                  </a:lnTo>
                  <a:lnTo>
                    <a:pt x="136" y="429"/>
                  </a:lnTo>
                  <a:lnTo>
                    <a:pt x="112" y="447"/>
                  </a:lnTo>
                  <a:lnTo>
                    <a:pt x="93" y="424"/>
                  </a:lnTo>
                  <a:lnTo>
                    <a:pt x="40" y="414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6875851" y="4622526"/>
              <a:ext cx="377279" cy="2461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601</a:t>
              </a:r>
              <a:endParaRPr lang="pt-B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Freeform 13"/>
          <p:cNvSpPr>
            <a:spLocks/>
          </p:cNvSpPr>
          <p:nvPr/>
        </p:nvSpPr>
        <p:spPr bwMode="auto">
          <a:xfrm>
            <a:off x="2516436" y="4234581"/>
            <a:ext cx="927100" cy="936625"/>
          </a:xfrm>
          <a:custGeom>
            <a:avLst/>
            <a:gdLst>
              <a:gd name="T0" fmla="*/ 331 w 524"/>
              <a:gd name="T1" fmla="*/ 107 h 517"/>
              <a:gd name="T2" fmla="*/ 323 w 524"/>
              <a:gd name="T3" fmla="*/ 144 h 517"/>
              <a:gd name="T4" fmla="*/ 303 w 524"/>
              <a:gd name="T5" fmla="*/ 165 h 517"/>
              <a:gd name="T6" fmla="*/ 284 w 524"/>
              <a:gd name="T7" fmla="*/ 203 h 517"/>
              <a:gd name="T8" fmla="*/ 265 w 524"/>
              <a:gd name="T9" fmla="*/ 235 h 517"/>
              <a:gd name="T10" fmla="*/ 236 w 524"/>
              <a:gd name="T11" fmla="*/ 257 h 517"/>
              <a:gd name="T12" fmla="*/ 193 w 524"/>
              <a:gd name="T13" fmla="*/ 297 h 517"/>
              <a:gd name="T14" fmla="*/ 179 w 524"/>
              <a:gd name="T15" fmla="*/ 326 h 517"/>
              <a:gd name="T16" fmla="*/ 168 w 524"/>
              <a:gd name="T17" fmla="*/ 315 h 517"/>
              <a:gd name="T18" fmla="*/ 144 w 524"/>
              <a:gd name="T19" fmla="*/ 317 h 517"/>
              <a:gd name="T20" fmla="*/ 127 w 524"/>
              <a:gd name="T21" fmla="*/ 306 h 517"/>
              <a:gd name="T22" fmla="*/ 117 w 524"/>
              <a:gd name="T23" fmla="*/ 279 h 517"/>
              <a:gd name="T24" fmla="*/ 121 w 524"/>
              <a:gd name="T25" fmla="*/ 252 h 517"/>
              <a:gd name="T26" fmla="*/ 104 w 524"/>
              <a:gd name="T27" fmla="*/ 231 h 517"/>
              <a:gd name="T28" fmla="*/ 85 w 524"/>
              <a:gd name="T29" fmla="*/ 231 h 517"/>
              <a:gd name="T30" fmla="*/ 66 w 524"/>
              <a:gd name="T31" fmla="*/ 244 h 517"/>
              <a:gd name="T32" fmla="*/ 32 w 524"/>
              <a:gd name="T33" fmla="*/ 243 h 517"/>
              <a:gd name="T34" fmla="*/ 15 w 524"/>
              <a:gd name="T35" fmla="*/ 231 h 517"/>
              <a:gd name="T36" fmla="*/ 22 w 524"/>
              <a:gd name="T37" fmla="*/ 182 h 517"/>
              <a:gd name="T38" fmla="*/ 0 w 524"/>
              <a:gd name="T39" fmla="*/ 150 h 517"/>
              <a:gd name="T40" fmla="*/ 18 w 524"/>
              <a:gd name="T41" fmla="*/ 135 h 517"/>
              <a:gd name="T42" fmla="*/ 9 w 524"/>
              <a:gd name="T43" fmla="*/ 119 h 517"/>
              <a:gd name="T44" fmla="*/ 27 w 524"/>
              <a:gd name="T45" fmla="*/ 83 h 517"/>
              <a:gd name="T46" fmla="*/ 34 w 524"/>
              <a:gd name="T47" fmla="*/ 36 h 517"/>
              <a:gd name="T48" fmla="*/ 66 w 524"/>
              <a:gd name="T49" fmla="*/ 2 h 517"/>
              <a:gd name="T50" fmla="*/ 113 w 524"/>
              <a:gd name="T51" fmla="*/ 2 h 517"/>
              <a:gd name="T52" fmla="*/ 142 w 524"/>
              <a:gd name="T53" fmla="*/ 23 h 517"/>
              <a:gd name="T54" fmla="*/ 159 w 524"/>
              <a:gd name="T55" fmla="*/ 11 h 517"/>
              <a:gd name="T56" fmla="*/ 179 w 524"/>
              <a:gd name="T57" fmla="*/ 17 h 517"/>
              <a:gd name="T58" fmla="*/ 196 w 524"/>
              <a:gd name="T59" fmla="*/ 0 h 517"/>
              <a:gd name="T60" fmla="*/ 208 w 524"/>
              <a:gd name="T61" fmla="*/ 9 h 517"/>
              <a:gd name="T62" fmla="*/ 202 w 524"/>
              <a:gd name="T63" fmla="*/ 25 h 517"/>
              <a:gd name="T64" fmla="*/ 214 w 524"/>
              <a:gd name="T65" fmla="*/ 40 h 517"/>
              <a:gd name="T66" fmla="*/ 229 w 524"/>
              <a:gd name="T67" fmla="*/ 34 h 517"/>
              <a:gd name="T68" fmla="*/ 248 w 524"/>
              <a:gd name="T69" fmla="*/ 55 h 517"/>
              <a:gd name="T70" fmla="*/ 246 w 524"/>
              <a:gd name="T71" fmla="*/ 72 h 517"/>
              <a:gd name="T72" fmla="*/ 262 w 524"/>
              <a:gd name="T73" fmla="*/ 68 h 517"/>
              <a:gd name="T74" fmla="*/ 280 w 524"/>
              <a:gd name="T75" fmla="*/ 80 h 517"/>
              <a:gd name="T76" fmla="*/ 304 w 524"/>
              <a:gd name="T77" fmla="*/ 93 h 517"/>
              <a:gd name="T78" fmla="*/ 331 w 524"/>
              <a:gd name="T79" fmla="*/ 107 h 51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24" h="517">
                <a:moveTo>
                  <a:pt x="524" y="169"/>
                </a:moveTo>
                <a:lnTo>
                  <a:pt x="512" y="228"/>
                </a:lnTo>
                <a:lnTo>
                  <a:pt x="479" y="261"/>
                </a:lnTo>
                <a:lnTo>
                  <a:pt x="449" y="322"/>
                </a:lnTo>
                <a:lnTo>
                  <a:pt x="420" y="373"/>
                </a:lnTo>
                <a:lnTo>
                  <a:pt x="374" y="408"/>
                </a:lnTo>
                <a:lnTo>
                  <a:pt x="306" y="471"/>
                </a:lnTo>
                <a:lnTo>
                  <a:pt x="284" y="517"/>
                </a:lnTo>
                <a:lnTo>
                  <a:pt x="266" y="499"/>
                </a:lnTo>
                <a:lnTo>
                  <a:pt x="228" y="502"/>
                </a:lnTo>
                <a:lnTo>
                  <a:pt x="201" y="486"/>
                </a:lnTo>
                <a:lnTo>
                  <a:pt x="186" y="442"/>
                </a:lnTo>
                <a:lnTo>
                  <a:pt x="191" y="399"/>
                </a:lnTo>
                <a:lnTo>
                  <a:pt x="165" y="367"/>
                </a:lnTo>
                <a:lnTo>
                  <a:pt x="135" y="367"/>
                </a:lnTo>
                <a:lnTo>
                  <a:pt x="105" y="387"/>
                </a:lnTo>
                <a:lnTo>
                  <a:pt x="51" y="385"/>
                </a:lnTo>
                <a:lnTo>
                  <a:pt x="24" y="366"/>
                </a:lnTo>
                <a:lnTo>
                  <a:pt x="35" y="289"/>
                </a:lnTo>
                <a:lnTo>
                  <a:pt x="0" y="238"/>
                </a:lnTo>
                <a:lnTo>
                  <a:pt x="29" y="214"/>
                </a:lnTo>
                <a:lnTo>
                  <a:pt x="14" y="189"/>
                </a:lnTo>
                <a:lnTo>
                  <a:pt x="42" y="132"/>
                </a:lnTo>
                <a:lnTo>
                  <a:pt x="54" y="57"/>
                </a:lnTo>
                <a:lnTo>
                  <a:pt x="104" y="3"/>
                </a:lnTo>
                <a:lnTo>
                  <a:pt x="179" y="3"/>
                </a:lnTo>
                <a:lnTo>
                  <a:pt x="225" y="37"/>
                </a:lnTo>
                <a:lnTo>
                  <a:pt x="251" y="18"/>
                </a:lnTo>
                <a:lnTo>
                  <a:pt x="284" y="27"/>
                </a:lnTo>
                <a:lnTo>
                  <a:pt x="311" y="0"/>
                </a:lnTo>
                <a:lnTo>
                  <a:pt x="330" y="15"/>
                </a:lnTo>
                <a:lnTo>
                  <a:pt x="320" y="40"/>
                </a:lnTo>
                <a:lnTo>
                  <a:pt x="339" y="63"/>
                </a:lnTo>
                <a:lnTo>
                  <a:pt x="363" y="54"/>
                </a:lnTo>
                <a:lnTo>
                  <a:pt x="392" y="88"/>
                </a:lnTo>
                <a:lnTo>
                  <a:pt x="389" y="114"/>
                </a:lnTo>
                <a:lnTo>
                  <a:pt x="414" y="108"/>
                </a:lnTo>
                <a:lnTo>
                  <a:pt x="444" y="127"/>
                </a:lnTo>
                <a:lnTo>
                  <a:pt x="482" y="148"/>
                </a:lnTo>
                <a:lnTo>
                  <a:pt x="524" y="169"/>
                </a:lnTo>
                <a:close/>
              </a:path>
            </a:pathLst>
          </a:custGeom>
          <a:solidFill>
            <a:srgbClr val="FFC409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26" name="Freeform 18"/>
          <p:cNvSpPr>
            <a:spLocks/>
          </p:cNvSpPr>
          <p:nvPr/>
        </p:nvSpPr>
        <p:spPr bwMode="auto">
          <a:xfrm>
            <a:off x="2043361" y="2856631"/>
            <a:ext cx="1520825" cy="1495425"/>
          </a:xfrm>
          <a:custGeom>
            <a:avLst/>
            <a:gdLst>
              <a:gd name="T0" fmla="*/ 248 w 860"/>
              <a:gd name="T1" fmla="*/ 89 h 825"/>
              <a:gd name="T2" fmla="*/ 543 w 860"/>
              <a:gd name="T3" fmla="*/ 116 h 825"/>
              <a:gd name="T4" fmla="*/ 513 w 860"/>
              <a:gd name="T5" fmla="*/ 167 h 825"/>
              <a:gd name="T6" fmla="*/ 511 w 860"/>
              <a:gd name="T7" fmla="*/ 214 h 825"/>
              <a:gd name="T8" fmla="*/ 521 w 860"/>
              <a:gd name="T9" fmla="*/ 232 h 825"/>
              <a:gd name="T10" fmla="*/ 522 w 860"/>
              <a:gd name="T11" fmla="*/ 266 h 825"/>
              <a:gd name="T12" fmla="*/ 522 w 860"/>
              <a:gd name="T13" fmla="*/ 288 h 825"/>
              <a:gd name="T14" fmla="*/ 511 w 860"/>
              <a:gd name="T15" fmla="*/ 316 h 825"/>
              <a:gd name="T16" fmla="*/ 498 w 860"/>
              <a:gd name="T17" fmla="*/ 338 h 825"/>
              <a:gd name="T18" fmla="*/ 501 w 860"/>
              <a:gd name="T19" fmla="*/ 362 h 825"/>
              <a:gd name="T20" fmla="*/ 466 w 860"/>
              <a:gd name="T21" fmla="*/ 380 h 825"/>
              <a:gd name="T22" fmla="*/ 469 w 860"/>
              <a:gd name="T23" fmla="*/ 392 h 825"/>
              <a:gd name="T24" fmla="*/ 463 w 860"/>
              <a:gd name="T25" fmla="*/ 410 h 825"/>
              <a:gd name="T26" fmla="*/ 429 w 860"/>
              <a:gd name="T27" fmla="*/ 417 h 825"/>
              <a:gd name="T28" fmla="*/ 420 w 860"/>
              <a:gd name="T29" fmla="*/ 447 h 825"/>
              <a:gd name="T30" fmla="*/ 396 w 860"/>
              <a:gd name="T31" fmla="*/ 472 h 825"/>
              <a:gd name="T32" fmla="*/ 395 w 860"/>
              <a:gd name="T33" fmla="*/ 514 h 825"/>
              <a:gd name="T34" fmla="*/ 384 w 860"/>
              <a:gd name="T35" fmla="*/ 521 h 825"/>
              <a:gd name="T36" fmla="*/ 371 w 860"/>
              <a:gd name="T37" fmla="*/ 503 h 825"/>
              <a:gd name="T38" fmla="*/ 378 w 860"/>
              <a:gd name="T39" fmla="*/ 488 h 825"/>
              <a:gd name="T40" fmla="*/ 365 w 860"/>
              <a:gd name="T41" fmla="*/ 479 h 825"/>
              <a:gd name="T42" fmla="*/ 348 w 860"/>
              <a:gd name="T43" fmla="*/ 497 h 825"/>
              <a:gd name="T44" fmla="*/ 326 w 860"/>
              <a:gd name="T45" fmla="*/ 489 h 825"/>
              <a:gd name="T46" fmla="*/ 313 w 860"/>
              <a:gd name="T47" fmla="*/ 504 h 825"/>
              <a:gd name="T48" fmla="*/ 280 w 860"/>
              <a:gd name="T49" fmla="*/ 481 h 825"/>
              <a:gd name="T50" fmla="*/ 235 w 860"/>
              <a:gd name="T51" fmla="*/ 481 h 825"/>
              <a:gd name="T52" fmla="*/ 202 w 860"/>
              <a:gd name="T53" fmla="*/ 515 h 825"/>
              <a:gd name="T54" fmla="*/ 161 w 860"/>
              <a:gd name="T55" fmla="*/ 479 h 825"/>
              <a:gd name="T56" fmla="*/ 150 w 860"/>
              <a:gd name="T57" fmla="*/ 440 h 825"/>
              <a:gd name="T58" fmla="*/ 87 w 860"/>
              <a:gd name="T59" fmla="*/ 438 h 825"/>
              <a:gd name="T60" fmla="*/ 72 w 860"/>
              <a:gd name="T61" fmla="*/ 419 h 825"/>
              <a:gd name="T62" fmla="*/ 60 w 860"/>
              <a:gd name="T63" fmla="*/ 381 h 825"/>
              <a:gd name="T64" fmla="*/ 70 w 860"/>
              <a:gd name="T65" fmla="*/ 364 h 825"/>
              <a:gd name="T66" fmla="*/ 45 w 860"/>
              <a:gd name="T67" fmla="*/ 311 h 825"/>
              <a:gd name="T68" fmla="*/ 71 w 860"/>
              <a:gd name="T69" fmla="*/ 294 h 825"/>
              <a:gd name="T70" fmla="*/ 74 w 860"/>
              <a:gd name="T71" fmla="*/ 255 h 825"/>
              <a:gd name="T72" fmla="*/ 87 w 860"/>
              <a:gd name="T73" fmla="*/ 235 h 825"/>
              <a:gd name="T74" fmla="*/ 73 w 860"/>
              <a:gd name="T75" fmla="*/ 211 h 825"/>
              <a:gd name="T76" fmla="*/ 87 w 860"/>
              <a:gd name="T77" fmla="*/ 183 h 825"/>
              <a:gd name="T78" fmla="*/ 11 w 860"/>
              <a:gd name="T79" fmla="*/ 186 h 825"/>
              <a:gd name="T80" fmla="*/ 9 w 860"/>
              <a:gd name="T81" fmla="*/ 156 h 825"/>
              <a:gd name="T82" fmla="*/ 0 w 860"/>
              <a:gd name="T83" fmla="*/ 142 h 825"/>
              <a:gd name="T84" fmla="*/ 9 w 860"/>
              <a:gd name="T85" fmla="*/ 116 h 825"/>
              <a:gd name="T86" fmla="*/ 1 w 860"/>
              <a:gd name="T87" fmla="*/ 78 h 825"/>
              <a:gd name="T88" fmla="*/ 140 w 860"/>
              <a:gd name="T89" fmla="*/ 75 h 825"/>
              <a:gd name="T90" fmla="*/ 153 w 860"/>
              <a:gd name="T91" fmla="*/ 65 h 825"/>
              <a:gd name="T92" fmla="*/ 149 w 860"/>
              <a:gd name="T93" fmla="*/ 25 h 825"/>
              <a:gd name="T94" fmla="*/ 160 w 860"/>
              <a:gd name="T95" fmla="*/ 0 h 825"/>
              <a:gd name="T96" fmla="*/ 187 w 860"/>
              <a:gd name="T97" fmla="*/ 38 h 825"/>
              <a:gd name="T98" fmla="*/ 179 w 860"/>
              <a:gd name="T99" fmla="*/ 66 h 825"/>
              <a:gd name="T100" fmla="*/ 208 w 860"/>
              <a:gd name="T101" fmla="*/ 83 h 825"/>
              <a:gd name="T102" fmla="*/ 225 w 860"/>
              <a:gd name="T103" fmla="*/ 103 h 825"/>
              <a:gd name="T104" fmla="*/ 248 w 860"/>
              <a:gd name="T105" fmla="*/ 89 h 82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60" h="825">
                <a:moveTo>
                  <a:pt x="393" y="141"/>
                </a:moveTo>
                <a:lnTo>
                  <a:pt x="860" y="183"/>
                </a:lnTo>
                <a:lnTo>
                  <a:pt x="813" y="264"/>
                </a:lnTo>
                <a:lnTo>
                  <a:pt x="810" y="339"/>
                </a:lnTo>
                <a:lnTo>
                  <a:pt x="825" y="367"/>
                </a:lnTo>
                <a:lnTo>
                  <a:pt x="827" y="421"/>
                </a:lnTo>
                <a:lnTo>
                  <a:pt x="827" y="456"/>
                </a:lnTo>
                <a:lnTo>
                  <a:pt x="810" y="501"/>
                </a:lnTo>
                <a:lnTo>
                  <a:pt x="789" y="535"/>
                </a:lnTo>
                <a:lnTo>
                  <a:pt x="794" y="574"/>
                </a:lnTo>
                <a:lnTo>
                  <a:pt x="738" y="601"/>
                </a:lnTo>
                <a:lnTo>
                  <a:pt x="743" y="621"/>
                </a:lnTo>
                <a:lnTo>
                  <a:pt x="734" y="649"/>
                </a:lnTo>
                <a:lnTo>
                  <a:pt x="680" y="661"/>
                </a:lnTo>
                <a:lnTo>
                  <a:pt x="665" y="708"/>
                </a:lnTo>
                <a:lnTo>
                  <a:pt x="627" y="748"/>
                </a:lnTo>
                <a:lnTo>
                  <a:pt x="626" y="814"/>
                </a:lnTo>
                <a:lnTo>
                  <a:pt x="608" y="825"/>
                </a:lnTo>
                <a:lnTo>
                  <a:pt x="588" y="796"/>
                </a:lnTo>
                <a:lnTo>
                  <a:pt x="599" y="772"/>
                </a:lnTo>
                <a:lnTo>
                  <a:pt x="578" y="759"/>
                </a:lnTo>
                <a:lnTo>
                  <a:pt x="551" y="787"/>
                </a:lnTo>
                <a:lnTo>
                  <a:pt x="516" y="775"/>
                </a:lnTo>
                <a:lnTo>
                  <a:pt x="495" y="798"/>
                </a:lnTo>
                <a:lnTo>
                  <a:pt x="444" y="762"/>
                </a:lnTo>
                <a:lnTo>
                  <a:pt x="372" y="762"/>
                </a:lnTo>
                <a:lnTo>
                  <a:pt x="320" y="816"/>
                </a:lnTo>
                <a:lnTo>
                  <a:pt x="255" y="759"/>
                </a:lnTo>
                <a:lnTo>
                  <a:pt x="237" y="696"/>
                </a:lnTo>
                <a:lnTo>
                  <a:pt x="137" y="694"/>
                </a:lnTo>
                <a:lnTo>
                  <a:pt x="114" y="664"/>
                </a:lnTo>
                <a:lnTo>
                  <a:pt x="95" y="603"/>
                </a:lnTo>
                <a:lnTo>
                  <a:pt x="111" y="577"/>
                </a:lnTo>
                <a:lnTo>
                  <a:pt x="72" y="492"/>
                </a:lnTo>
                <a:lnTo>
                  <a:pt x="113" y="466"/>
                </a:lnTo>
                <a:lnTo>
                  <a:pt x="117" y="403"/>
                </a:lnTo>
                <a:lnTo>
                  <a:pt x="137" y="372"/>
                </a:lnTo>
                <a:lnTo>
                  <a:pt x="116" y="334"/>
                </a:lnTo>
                <a:lnTo>
                  <a:pt x="137" y="289"/>
                </a:lnTo>
                <a:lnTo>
                  <a:pt x="18" y="294"/>
                </a:lnTo>
                <a:lnTo>
                  <a:pt x="15" y="247"/>
                </a:lnTo>
                <a:lnTo>
                  <a:pt x="0" y="225"/>
                </a:lnTo>
                <a:lnTo>
                  <a:pt x="15" y="184"/>
                </a:lnTo>
                <a:lnTo>
                  <a:pt x="2" y="123"/>
                </a:lnTo>
                <a:lnTo>
                  <a:pt x="221" y="118"/>
                </a:lnTo>
                <a:lnTo>
                  <a:pt x="242" y="103"/>
                </a:lnTo>
                <a:lnTo>
                  <a:pt x="236" y="40"/>
                </a:lnTo>
                <a:lnTo>
                  <a:pt x="254" y="0"/>
                </a:lnTo>
                <a:lnTo>
                  <a:pt x="296" y="60"/>
                </a:lnTo>
                <a:lnTo>
                  <a:pt x="284" y="105"/>
                </a:lnTo>
                <a:lnTo>
                  <a:pt x="329" y="132"/>
                </a:lnTo>
                <a:lnTo>
                  <a:pt x="357" y="163"/>
                </a:lnTo>
                <a:lnTo>
                  <a:pt x="393" y="141"/>
                </a:lnTo>
                <a:close/>
              </a:path>
            </a:pathLst>
          </a:custGeom>
          <a:solidFill>
            <a:srgbClr val="FFC409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pt-BR">
              <a:solidFill>
                <a:srgbClr val="FF0000"/>
              </a:solidFill>
            </a:endParaRPr>
          </a:p>
        </p:txBody>
      </p:sp>
      <p:grpSp>
        <p:nvGrpSpPr>
          <p:cNvPr id="27" name="Grupo 26"/>
          <p:cNvGrpSpPr>
            <a:grpSpLocks/>
          </p:cNvGrpSpPr>
          <p:nvPr/>
        </p:nvGrpSpPr>
        <p:grpSpPr bwMode="auto">
          <a:xfrm>
            <a:off x="2391023" y="1499319"/>
            <a:ext cx="1712913" cy="1690687"/>
            <a:chOff x="5199362" y="1786807"/>
            <a:chExt cx="1712839" cy="1690833"/>
          </a:xfrm>
          <a:solidFill>
            <a:srgbClr val="0DC0FF"/>
          </a:solidFill>
        </p:grpSpPr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5199362" y="1786807"/>
              <a:ext cx="1712839" cy="1690833"/>
            </a:xfrm>
            <a:custGeom>
              <a:avLst/>
              <a:gdLst>
                <a:gd name="T0" fmla="*/ 32 w 928"/>
                <a:gd name="T1" fmla="*/ 44 h 893"/>
                <a:gd name="T2" fmla="*/ 5 w 928"/>
                <a:gd name="T3" fmla="*/ 69 h 893"/>
                <a:gd name="T4" fmla="*/ 0 w 928"/>
                <a:gd name="T5" fmla="*/ 111 h 893"/>
                <a:gd name="T6" fmla="*/ 9 w 928"/>
                <a:gd name="T7" fmla="*/ 165 h 893"/>
                <a:gd name="T8" fmla="*/ 43 w 928"/>
                <a:gd name="T9" fmla="*/ 179 h 893"/>
                <a:gd name="T10" fmla="*/ 51 w 928"/>
                <a:gd name="T11" fmla="*/ 197 h 893"/>
                <a:gd name="T12" fmla="*/ 85 w 928"/>
                <a:gd name="T13" fmla="*/ 203 h 893"/>
                <a:gd name="T14" fmla="*/ 127 w 928"/>
                <a:gd name="T15" fmla="*/ 241 h 893"/>
                <a:gd name="T16" fmla="*/ 73 w 928"/>
                <a:gd name="T17" fmla="*/ 346 h 893"/>
                <a:gd name="T18" fmla="*/ 43 w 928"/>
                <a:gd name="T19" fmla="*/ 421 h 893"/>
                <a:gd name="T20" fmla="*/ 18 w 928"/>
                <a:gd name="T21" fmla="*/ 446 h 893"/>
                <a:gd name="T22" fmla="*/ 36 w 928"/>
                <a:gd name="T23" fmla="*/ 476 h 893"/>
                <a:gd name="T24" fmla="*/ 64 w 928"/>
                <a:gd name="T25" fmla="*/ 511 h 893"/>
                <a:gd name="T26" fmla="*/ 57 w 928"/>
                <a:gd name="T27" fmla="*/ 540 h 893"/>
                <a:gd name="T28" fmla="*/ 83 w 928"/>
                <a:gd name="T29" fmla="*/ 557 h 893"/>
                <a:gd name="T30" fmla="*/ 100 w 928"/>
                <a:gd name="T31" fmla="*/ 576 h 893"/>
                <a:gd name="T32" fmla="*/ 125 w 928"/>
                <a:gd name="T33" fmla="*/ 561 h 893"/>
                <a:gd name="T34" fmla="*/ 415 w 928"/>
                <a:gd name="T35" fmla="*/ 589 h 893"/>
                <a:gd name="T36" fmla="*/ 471 w 928"/>
                <a:gd name="T37" fmla="*/ 507 h 893"/>
                <a:gd name="T38" fmla="*/ 462 w 928"/>
                <a:gd name="T39" fmla="*/ 483 h 893"/>
                <a:gd name="T40" fmla="*/ 466 w 928"/>
                <a:gd name="T41" fmla="*/ 461 h 893"/>
                <a:gd name="T42" fmla="*/ 502 w 928"/>
                <a:gd name="T43" fmla="*/ 426 h 893"/>
                <a:gd name="T44" fmla="*/ 515 w 928"/>
                <a:gd name="T45" fmla="*/ 398 h 893"/>
                <a:gd name="T46" fmla="*/ 497 w 928"/>
                <a:gd name="T47" fmla="*/ 375 h 893"/>
                <a:gd name="T48" fmla="*/ 524 w 928"/>
                <a:gd name="T49" fmla="*/ 334 h 893"/>
                <a:gd name="T50" fmla="*/ 584 w 928"/>
                <a:gd name="T51" fmla="*/ 275 h 893"/>
                <a:gd name="T52" fmla="*/ 582 w 928"/>
                <a:gd name="T53" fmla="*/ 249 h 893"/>
                <a:gd name="T54" fmla="*/ 611 w 928"/>
                <a:gd name="T55" fmla="*/ 218 h 893"/>
                <a:gd name="T56" fmla="*/ 612 w 928"/>
                <a:gd name="T57" fmla="*/ 177 h 893"/>
                <a:gd name="T58" fmla="*/ 559 w 928"/>
                <a:gd name="T59" fmla="*/ 156 h 893"/>
                <a:gd name="T60" fmla="*/ 515 w 928"/>
                <a:gd name="T61" fmla="*/ 173 h 893"/>
                <a:gd name="T62" fmla="*/ 468 w 928"/>
                <a:gd name="T63" fmla="*/ 220 h 893"/>
                <a:gd name="T64" fmla="*/ 432 w 928"/>
                <a:gd name="T65" fmla="*/ 211 h 893"/>
                <a:gd name="T66" fmla="*/ 404 w 928"/>
                <a:gd name="T67" fmla="*/ 214 h 893"/>
                <a:gd name="T68" fmla="*/ 388 w 928"/>
                <a:gd name="T69" fmla="*/ 220 h 893"/>
                <a:gd name="T70" fmla="*/ 354 w 928"/>
                <a:gd name="T71" fmla="*/ 231 h 893"/>
                <a:gd name="T72" fmla="*/ 394 w 928"/>
                <a:gd name="T73" fmla="*/ 205 h 893"/>
                <a:gd name="T74" fmla="*/ 394 w 928"/>
                <a:gd name="T75" fmla="*/ 178 h 893"/>
                <a:gd name="T76" fmla="*/ 388 w 928"/>
                <a:gd name="T77" fmla="*/ 142 h 893"/>
                <a:gd name="T78" fmla="*/ 428 w 928"/>
                <a:gd name="T79" fmla="*/ 120 h 893"/>
                <a:gd name="T80" fmla="*/ 447 w 928"/>
                <a:gd name="T81" fmla="*/ 136 h 893"/>
                <a:gd name="T82" fmla="*/ 481 w 928"/>
                <a:gd name="T83" fmla="*/ 122 h 893"/>
                <a:gd name="T84" fmla="*/ 499 w 928"/>
                <a:gd name="T85" fmla="*/ 144 h 893"/>
                <a:gd name="T86" fmla="*/ 499 w 928"/>
                <a:gd name="T87" fmla="*/ 170 h 893"/>
                <a:gd name="T88" fmla="*/ 470 w 928"/>
                <a:gd name="T89" fmla="*/ 201 h 893"/>
                <a:gd name="T90" fmla="*/ 442 w 928"/>
                <a:gd name="T91" fmla="*/ 195 h 893"/>
                <a:gd name="T92" fmla="*/ 410 w 928"/>
                <a:gd name="T93" fmla="*/ 199 h 893"/>
                <a:gd name="T94" fmla="*/ 381 w 928"/>
                <a:gd name="T95" fmla="*/ 181 h 893"/>
                <a:gd name="T96" fmla="*/ 329 w 928"/>
                <a:gd name="T97" fmla="*/ 183 h 893"/>
                <a:gd name="T98" fmla="*/ 286 w 928"/>
                <a:gd name="T99" fmla="*/ 118 h 893"/>
                <a:gd name="T100" fmla="*/ 259 w 928"/>
                <a:gd name="T101" fmla="*/ 59 h 893"/>
                <a:gd name="T102" fmla="*/ 210 w 928"/>
                <a:gd name="T103" fmla="*/ 32 h 893"/>
                <a:gd name="T104" fmla="*/ 193 w 928"/>
                <a:gd name="T105" fmla="*/ 0 h 893"/>
                <a:gd name="T106" fmla="*/ 147 w 928"/>
                <a:gd name="T107" fmla="*/ 3 h 893"/>
                <a:gd name="T108" fmla="*/ 143 w 928"/>
                <a:gd name="T109" fmla="*/ 24 h 893"/>
                <a:gd name="T110" fmla="*/ 112 w 928"/>
                <a:gd name="T111" fmla="*/ 37 h 893"/>
                <a:gd name="T112" fmla="*/ 92 w 928"/>
                <a:gd name="T113" fmla="*/ 26 h 893"/>
                <a:gd name="T114" fmla="*/ 67 w 928"/>
                <a:gd name="T115" fmla="*/ 38 h 893"/>
                <a:gd name="T116" fmla="*/ 32 w 928"/>
                <a:gd name="T117" fmla="*/ 44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28" h="893">
                  <a:moveTo>
                    <a:pt x="49" y="67"/>
                  </a:moveTo>
                  <a:lnTo>
                    <a:pt x="8" y="104"/>
                  </a:lnTo>
                  <a:lnTo>
                    <a:pt x="0" y="169"/>
                  </a:lnTo>
                  <a:lnTo>
                    <a:pt x="13" y="250"/>
                  </a:lnTo>
                  <a:lnTo>
                    <a:pt x="65" y="271"/>
                  </a:lnTo>
                  <a:lnTo>
                    <a:pt x="78" y="299"/>
                  </a:lnTo>
                  <a:lnTo>
                    <a:pt x="129" y="308"/>
                  </a:lnTo>
                  <a:lnTo>
                    <a:pt x="192" y="366"/>
                  </a:lnTo>
                  <a:lnTo>
                    <a:pt x="111" y="525"/>
                  </a:lnTo>
                  <a:lnTo>
                    <a:pt x="65" y="638"/>
                  </a:lnTo>
                  <a:lnTo>
                    <a:pt x="28" y="676"/>
                  </a:lnTo>
                  <a:lnTo>
                    <a:pt x="55" y="721"/>
                  </a:lnTo>
                  <a:lnTo>
                    <a:pt x="97" y="775"/>
                  </a:lnTo>
                  <a:lnTo>
                    <a:pt x="86" y="818"/>
                  </a:lnTo>
                  <a:lnTo>
                    <a:pt x="126" y="844"/>
                  </a:lnTo>
                  <a:lnTo>
                    <a:pt x="152" y="874"/>
                  </a:lnTo>
                  <a:lnTo>
                    <a:pt x="189" y="851"/>
                  </a:lnTo>
                  <a:lnTo>
                    <a:pt x="629" y="893"/>
                  </a:lnTo>
                  <a:lnTo>
                    <a:pt x="714" y="768"/>
                  </a:lnTo>
                  <a:lnTo>
                    <a:pt x="700" y="733"/>
                  </a:lnTo>
                  <a:lnTo>
                    <a:pt x="706" y="699"/>
                  </a:lnTo>
                  <a:lnTo>
                    <a:pt x="761" y="646"/>
                  </a:lnTo>
                  <a:lnTo>
                    <a:pt x="781" y="604"/>
                  </a:lnTo>
                  <a:lnTo>
                    <a:pt x="753" y="569"/>
                  </a:lnTo>
                  <a:lnTo>
                    <a:pt x="795" y="506"/>
                  </a:lnTo>
                  <a:lnTo>
                    <a:pt x="885" y="417"/>
                  </a:lnTo>
                  <a:lnTo>
                    <a:pt x="882" y="377"/>
                  </a:lnTo>
                  <a:lnTo>
                    <a:pt x="927" y="330"/>
                  </a:lnTo>
                  <a:lnTo>
                    <a:pt x="928" y="268"/>
                  </a:lnTo>
                  <a:lnTo>
                    <a:pt x="847" y="236"/>
                  </a:lnTo>
                  <a:lnTo>
                    <a:pt x="781" y="262"/>
                  </a:lnTo>
                  <a:lnTo>
                    <a:pt x="710" y="334"/>
                  </a:lnTo>
                  <a:lnTo>
                    <a:pt x="655" y="320"/>
                  </a:lnTo>
                  <a:lnTo>
                    <a:pt x="612" y="325"/>
                  </a:lnTo>
                  <a:lnTo>
                    <a:pt x="589" y="333"/>
                  </a:lnTo>
                  <a:lnTo>
                    <a:pt x="537" y="350"/>
                  </a:lnTo>
                  <a:lnTo>
                    <a:pt x="597" y="311"/>
                  </a:lnTo>
                  <a:lnTo>
                    <a:pt x="598" y="270"/>
                  </a:lnTo>
                  <a:lnTo>
                    <a:pt x="588" y="216"/>
                  </a:lnTo>
                  <a:lnTo>
                    <a:pt x="649" y="182"/>
                  </a:lnTo>
                  <a:lnTo>
                    <a:pt x="678" y="206"/>
                  </a:lnTo>
                  <a:lnTo>
                    <a:pt x="730" y="185"/>
                  </a:lnTo>
                  <a:lnTo>
                    <a:pt x="757" y="219"/>
                  </a:lnTo>
                  <a:lnTo>
                    <a:pt x="756" y="258"/>
                  </a:lnTo>
                  <a:lnTo>
                    <a:pt x="712" y="305"/>
                  </a:lnTo>
                  <a:lnTo>
                    <a:pt x="670" y="296"/>
                  </a:lnTo>
                  <a:lnTo>
                    <a:pt x="621" y="302"/>
                  </a:lnTo>
                  <a:lnTo>
                    <a:pt x="577" y="274"/>
                  </a:lnTo>
                  <a:lnTo>
                    <a:pt x="499" y="277"/>
                  </a:lnTo>
                  <a:lnTo>
                    <a:pt x="433" y="179"/>
                  </a:lnTo>
                  <a:lnTo>
                    <a:pt x="393" y="90"/>
                  </a:lnTo>
                  <a:lnTo>
                    <a:pt x="319" y="49"/>
                  </a:lnTo>
                  <a:lnTo>
                    <a:pt x="292" y="0"/>
                  </a:lnTo>
                  <a:lnTo>
                    <a:pt x="223" y="4"/>
                  </a:lnTo>
                  <a:lnTo>
                    <a:pt x="217" y="37"/>
                  </a:lnTo>
                  <a:lnTo>
                    <a:pt x="170" y="56"/>
                  </a:lnTo>
                  <a:lnTo>
                    <a:pt x="140" y="40"/>
                  </a:lnTo>
                  <a:lnTo>
                    <a:pt x="101" y="58"/>
                  </a:lnTo>
                  <a:lnTo>
                    <a:pt x="49" y="67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5800999" y="2679106"/>
              <a:ext cx="377010" cy="2462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385</a:t>
              </a:r>
              <a:endParaRPr lang="pt-B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" name="Freeform 28"/>
          <p:cNvSpPr>
            <a:spLocks/>
          </p:cNvSpPr>
          <p:nvPr/>
        </p:nvSpPr>
        <p:spPr bwMode="auto">
          <a:xfrm>
            <a:off x="5102473" y="2732806"/>
            <a:ext cx="498475" cy="319088"/>
          </a:xfrm>
          <a:custGeom>
            <a:avLst/>
            <a:gdLst>
              <a:gd name="T0" fmla="*/ 0 w 282"/>
              <a:gd name="T1" fmla="*/ 77 h 175"/>
              <a:gd name="T2" fmla="*/ 38 w 282"/>
              <a:gd name="T3" fmla="*/ 88 h 175"/>
              <a:gd name="T4" fmla="*/ 64 w 282"/>
              <a:gd name="T5" fmla="*/ 67 h 175"/>
              <a:gd name="T6" fmla="*/ 80 w 282"/>
              <a:gd name="T7" fmla="*/ 74 h 175"/>
              <a:gd name="T8" fmla="*/ 69 w 282"/>
              <a:gd name="T9" fmla="*/ 103 h 175"/>
              <a:gd name="T10" fmla="*/ 100 w 282"/>
              <a:gd name="T11" fmla="*/ 111 h 175"/>
              <a:gd name="T12" fmla="*/ 126 w 282"/>
              <a:gd name="T13" fmla="*/ 89 h 175"/>
              <a:gd name="T14" fmla="*/ 144 w 282"/>
              <a:gd name="T15" fmla="*/ 93 h 175"/>
              <a:gd name="T16" fmla="*/ 178 w 282"/>
              <a:gd name="T17" fmla="*/ 72 h 175"/>
              <a:gd name="T18" fmla="*/ 174 w 282"/>
              <a:gd name="T19" fmla="*/ 25 h 175"/>
              <a:gd name="T20" fmla="*/ 115 w 282"/>
              <a:gd name="T21" fmla="*/ 23 h 175"/>
              <a:gd name="T22" fmla="*/ 68 w 282"/>
              <a:gd name="T23" fmla="*/ 39 h 175"/>
              <a:gd name="T24" fmla="*/ 69 w 282"/>
              <a:gd name="T25" fmla="*/ 0 h 175"/>
              <a:gd name="T26" fmla="*/ 30 w 282"/>
              <a:gd name="T27" fmla="*/ 29 h 175"/>
              <a:gd name="T28" fmla="*/ 5 w 282"/>
              <a:gd name="T29" fmla="*/ 16 h 175"/>
              <a:gd name="T30" fmla="*/ 1 w 282"/>
              <a:gd name="T31" fmla="*/ 46 h 175"/>
              <a:gd name="T32" fmla="*/ 0 w 282"/>
              <a:gd name="T33" fmla="*/ 77 h 1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82" h="175">
                <a:moveTo>
                  <a:pt x="0" y="121"/>
                </a:moveTo>
                <a:lnTo>
                  <a:pt x="60" y="138"/>
                </a:lnTo>
                <a:lnTo>
                  <a:pt x="102" y="106"/>
                </a:lnTo>
                <a:lnTo>
                  <a:pt x="126" y="117"/>
                </a:lnTo>
                <a:lnTo>
                  <a:pt x="110" y="163"/>
                </a:lnTo>
                <a:lnTo>
                  <a:pt x="158" y="175"/>
                </a:lnTo>
                <a:lnTo>
                  <a:pt x="200" y="141"/>
                </a:lnTo>
                <a:lnTo>
                  <a:pt x="228" y="147"/>
                </a:lnTo>
                <a:lnTo>
                  <a:pt x="282" y="114"/>
                </a:lnTo>
                <a:lnTo>
                  <a:pt x="275" y="39"/>
                </a:lnTo>
                <a:lnTo>
                  <a:pt x="182" y="37"/>
                </a:lnTo>
                <a:lnTo>
                  <a:pt x="107" y="61"/>
                </a:lnTo>
                <a:lnTo>
                  <a:pt x="110" y="0"/>
                </a:lnTo>
                <a:lnTo>
                  <a:pt x="47" y="45"/>
                </a:lnTo>
                <a:lnTo>
                  <a:pt x="8" y="25"/>
                </a:lnTo>
                <a:lnTo>
                  <a:pt x="2" y="73"/>
                </a:lnTo>
                <a:lnTo>
                  <a:pt x="0" y="121"/>
                </a:lnTo>
                <a:close/>
              </a:path>
            </a:pathLst>
          </a:custGeom>
          <a:solidFill>
            <a:srgbClr val="FC6098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4122986" y="2253381"/>
            <a:ext cx="750887" cy="1143000"/>
          </a:xfrm>
          <a:custGeom>
            <a:avLst/>
            <a:gdLst>
              <a:gd name="T0" fmla="*/ 235 w 425"/>
              <a:gd name="T1" fmla="*/ 13 h 630"/>
              <a:gd name="T2" fmla="*/ 200 w 425"/>
              <a:gd name="T3" fmla="*/ 0 h 630"/>
              <a:gd name="T4" fmla="*/ 198 w 425"/>
              <a:gd name="T5" fmla="*/ 27 h 630"/>
              <a:gd name="T6" fmla="*/ 147 w 425"/>
              <a:gd name="T7" fmla="*/ 61 h 630"/>
              <a:gd name="T8" fmla="*/ 153 w 425"/>
              <a:gd name="T9" fmla="*/ 129 h 630"/>
              <a:gd name="T10" fmla="*/ 134 w 425"/>
              <a:gd name="T11" fmla="*/ 142 h 630"/>
              <a:gd name="T12" fmla="*/ 146 w 425"/>
              <a:gd name="T13" fmla="*/ 188 h 630"/>
              <a:gd name="T14" fmla="*/ 124 w 425"/>
              <a:gd name="T15" fmla="*/ 197 h 630"/>
              <a:gd name="T16" fmla="*/ 96 w 425"/>
              <a:gd name="T17" fmla="*/ 186 h 630"/>
              <a:gd name="T18" fmla="*/ 21 w 425"/>
              <a:gd name="T19" fmla="*/ 239 h 630"/>
              <a:gd name="T20" fmla="*/ 0 w 425"/>
              <a:gd name="T21" fmla="*/ 292 h 630"/>
              <a:gd name="T22" fmla="*/ 1 w 425"/>
              <a:gd name="T23" fmla="*/ 326 h 630"/>
              <a:gd name="T24" fmla="*/ 25 w 425"/>
              <a:gd name="T25" fmla="*/ 379 h 630"/>
              <a:gd name="T26" fmla="*/ 51 w 425"/>
              <a:gd name="T27" fmla="*/ 398 h 630"/>
              <a:gd name="T28" fmla="*/ 78 w 425"/>
              <a:gd name="T29" fmla="*/ 376 h 630"/>
              <a:gd name="T30" fmla="*/ 96 w 425"/>
              <a:gd name="T31" fmla="*/ 379 h 630"/>
              <a:gd name="T32" fmla="*/ 119 w 425"/>
              <a:gd name="T33" fmla="*/ 344 h 630"/>
              <a:gd name="T34" fmla="*/ 106 w 425"/>
              <a:gd name="T35" fmla="*/ 329 h 630"/>
              <a:gd name="T36" fmla="*/ 126 w 425"/>
              <a:gd name="T37" fmla="*/ 313 h 630"/>
              <a:gd name="T38" fmla="*/ 165 w 425"/>
              <a:gd name="T39" fmla="*/ 330 h 630"/>
              <a:gd name="T40" fmla="*/ 185 w 425"/>
              <a:gd name="T41" fmla="*/ 315 h 630"/>
              <a:gd name="T42" fmla="*/ 199 w 425"/>
              <a:gd name="T43" fmla="*/ 320 h 630"/>
              <a:gd name="T44" fmla="*/ 225 w 425"/>
              <a:gd name="T45" fmla="*/ 290 h 630"/>
              <a:gd name="T46" fmla="*/ 259 w 425"/>
              <a:gd name="T47" fmla="*/ 256 h 630"/>
              <a:gd name="T48" fmla="*/ 255 w 425"/>
              <a:gd name="T49" fmla="*/ 238 h 630"/>
              <a:gd name="T50" fmla="*/ 266 w 425"/>
              <a:gd name="T51" fmla="*/ 222 h 630"/>
              <a:gd name="T52" fmla="*/ 268 w 425"/>
              <a:gd name="T53" fmla="*/ 201 h 630"/>
              <a:gd name="T54" fmla="*/ 246 w 425"/>
              <a:gd name="T55" fmla="*/ 184 h 630"/>
              <a:gd name="T56" fmla="*/ 246 w 425"/>
              <a:gd name="T57" fmla="*/ 84 h 630"/>
              <a:gd name="T58" fmla="*/ 226 w 425"/>
              <a:gd name="T59" fmla="*/ 42 h 630"/>
              <a:gd name="T60" fmla="*/ 235 w 425"/>
              <a:gd name="T61" fmla="*/ 13 h 63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25" h="630">
                <a:moveTo>
                  <a:pt x="372" y="21"/>
                </a:moveTo>
                <a:lnTo>
                  <a:pt x="317" y="0"/>
                </a:lnTo>
                <a:lnTo>
                  <a:pt x="314" y="43"/>
                </a:lnTo>
                <a:lnTo>
                  <a:pt x="233" y="96"/>
                </a:lnTo>
                <a:lnTo>
                  <a:pt x="242" y="204"/>
                </a:lnTo>
                <a:lnTo>
                  <a:pt x="213" y="225"/>
                </a:lnTo>
                <a:lnTo>
                  <a:pt x="231" y="297"/>
                </a:lnTo>
                <a:lnTo>
                  <a:pt x="197" y="312"/>
                </a:lnTo>
                <a:lnTo>
                  <a:pt x="152" y="294"/>
                </a:lnTo>
                <a:lnTo>
                  <a:pt x="33" y="379"/>
                </a:lnTo>
                <a:lnTo>
                  <a:pt x="0" y="462"/>
                </a:lnTo>
                <a:lnTo>
                  <a:pt x="2" y="516"/>
                </a:lnTo>
                <a:lnTo>
                  <a:pt x="39" y="600"/>
                </a:lnTo>
                <a:lnTo>
                  <a:pt x="81" y="630"/>
                </a:lnTo>
                <a:lnTo>
                  <a:pt x="123" y="595"/>
                </a:lnTo>
                <a:lnTo>
                  <a:pt x="153" y="600"/>
                </a:lnTo>
                <a:lnTo>
                  <a:pt x="189" y="544"/>
                </a:lnTo>
                <a:lnTo>
                  <a:pt x="168" y="520"/>
                </a:lnTo>
                <a:lnTo>
                  <a:pt x="200" y="495"/>
                </a:lnTo>
                <a:lnTo>
                  <a:pt x="261" y="522"/>
                </a:lnTo>
                <a:lnTo>
                  <a:pt x="293" y="498"/>
                </a:lnTo>
                <a:lnTo>
                  <a:pt x="315" y="507"/>
                </a:lnTo>
                <a:lnTo>
                  <a:pt x="357" y="459"/>
                </a:lnTo>
                <a:lnTo>
                  <a:pt x="411" y="405"/>
                </a:lnTo>
                <a:lnTo>
                  <a:pt x="404" y="376"/>
                </a:lnTo>
                <a:lnTo>
                  <a:pt x="422" y="352"/>
                </a:lnTo>
                <a:lnTo>
                  <a:pt x="425" y="318"/>
                </a:lnTo>
                <a:lnTo>
                  <a:pt x="390" y="291"/>
                </a:lnTo>
                <a:lnTo>
                  <a:pt x="390" y="133"/>
                </a:lnTo>
                <a:lnTo>
                  <a:pt x="359" y="66"/>
                </a:lnTo>
                <a:lnTo>
                  <a:pt x="372" y="21"/>
                </a:lnTo>
                <a:close/>
              </a:path>
            </a:pathLst>
          </a:custGeom>
          <a:solidFill>
            <a:srgbClr val="FC6098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>
            <a:off x="2978398" y="4975944"/>
            <a:ext cx="795338" cy="593725"/>
          </a:xfrm>
          <a:custGeom>
            <a:avLst/>
            <a:gdLst>
              <a:gd name="T0" fmla="*/ 70 w 449"/>
              <a:gd name="T1" fmla="*/ 0 h 329"/>
              <a:gd name="T2" fmla="*/ 28 w 449"/>
              <a:gd name="T3" fmla="*/ 39 h 329"/>
              <a:gd name="T4" fmla="*/ 15 w 449"/>
              <a:gd name="T5" fmla="*/ 70 h 329"/>
              <a:gd name="T6" fmla="*/ 12 w 449"/>
              <a:gd name="T7" fmla="*/ 98 h 329"/>
              <a:gd name="T8" fmla="*/ 0 w 449"/>
              <a:gd name="T9" fmla="*/ 125 h 329"/>
              <a:gd name="T10" fmla="*/ 1 w 449"/>
              <a:gd name="T11" fmla="*/ 152 h 329"/>
              <a:gd name="T12" fmla="*/ 25 w 449"/>
              <a:gd name="T13" fmla="*/ 148 h 329"/>
              <a:gd name="T14" fmla="*/ 37 w 449"/>
              <a:gd name="T15" fmla="*/ 160 h 329"/>
              <a:gd name="T16" fmla="*/ 35 w 449"/>
              <a:gd name="T17" fmla="*/ 181 h 329"/>
              <a:gd name="T18" fmla="*/ 58 w 449"/>
              <a:gd name="T19" fmla="*/ 182 h 329"/>
              <a:gd name="T20" fmla="*/ 113 w 449"/>
              <a:gd name="T21" fmla="*/ 198 h 329"/>
              <a:gd name="T22" fmla="*/ 141 w 449"/>
              <a:gd name="T23" fmla="*/ 207 h 329"/>
              <a:gd name="T24" fmla="*/ 177 w 449"/>
              <a:gd name="T25" fmla="*/ 169 h 329"/>
              <a:gd name="T26" fmla="*/ 221 w 449"/>
              <a:gd name="T27" fmla="*/ 181 h 329"/>
              <a:gd name="T28" fmla="*/ 236 w 449"/>
              <a:gd name="T29" fmla="*/ 166 h 329"/>
              <a:gd name="T30" fmla="*/ 257 w 449"/>
              <a:gd name="T31" fmla="*/ 177 h 329"/>
              <a:gd name="T32" fmla="*/ 266 w 449"/>
              <a:gd name="T33" fmla="*/ 145 h 329"/>
              <a:gd name="T34" fmla="*/ 284 w 449"/>
              <a:gd name="T35" fmla="*/ 145 h 329"/>
              <a:gd name="T36" fmla="*/ 284 w 449"/>
              <a:gd name="T37" fmla="*/ 131 h 329"/>
              <a:gd name="T38" fmla="*/ 265 w 449"/>
              <a:gd name="T39" fmla="*/ 111 h 329"/>
              <a:gd name="T40" fmla="*/ 247 w 449"/>
              <a:gd name="T41" fmla="*/ 113 h 329"/>
              <a:gd name="T42" fmla="*/ 228 w 449"/>
              <a:gd name="T43" fmla="*/ 96 h 329"/>
              <a:gd name="T44" fmla="*/ 223 w 449"/>
              <a:gd name="T45" fmla="*/ 60 h 329"/>
              <a:gd name="T46" fmla="*/ 213 w 449"/>
              <a:gd name="T47" fmla="*/ 31 h 329"/>
              <a:gd name="T48" fmla="*/ 163 w 449"/>
              <a:gd name="T49" fmla="*/ 17 h 329"/>
              <a:gd name="T50" fmla="*/ 142 w 449"/>
              <a:gd name="T51" fmla="*/ 3 h 329"/>
              <a:gd name="T52" fmla="*/ 111 w 449"/>
              <a:gd name="T53" fmla="*/ 9 h 329"/>
              <a:gd name="T54" fmla="*/ 70 w 449"/>
              <a:gd name="T55" fmla="*/ 0 h 3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49" h="329">
                <a:moveTo>
                  <a:pt x="110" y="0"/>
                </a:moveTo>
                <a:lnTo>
                  <a:pt x="45" y="62"/>
                </a:lnTo>
                <a:lnTo>
                  <a:pt x="23" y="111"/>
                </a:lnTo>
                <a:lnTo>
                  <a:pt x="19" y="155"/>
                </a:lnTo>
                <a:lnTo>
                  <a:pt x="0" y="198"/>
                </a:lnTo>
                <a:lnTo>
                  <a:pt x="2" y="242"/>
                </a:lnTo>
                <a:lnTo>
                  <a:pt x="40" y="236"/>
                </a:lnTo>
                <a:lnTo>
                  <a:pt x="58" y="255"/>
                </a:lnTo>
                <a:lnTo>
                  <a:pt x="55" y="288"/>
                </a:lnTo>
                <a:lnTo>
                  <a:pt x="91" y="289"/>
                </a:lnTo>
                <a:lnTo>
                  <a:pt x="178" y="315"/>
                </a:lnTo>
                <a:lnTo>
                  <a:pt x="223" y="329"/>
                </a:lnTo>
                <a:lnTo>
                  <a:pt x="280" y="269"/>
                </a:lnTo>
                <a:lnTo>
                  <a:pt x="349" y="287"/>
                </a:lnTo>
                <a:lnTo>
                  <a:pt x="373" y="264"/>
                </a:lnTo>
                <a:lnTo>
                  <a:pt x="407" y="281"/>
                </a:lnTo>
                <a:lnTo>
                  <a:pt x="421" y="230"/>
                </a:lnTo>
                <a:lnTo>
                  <a:pt x="449" y="231"/>
                </a:lnTo>
                <a:lnTo>
                  <a:pt x="449" y="209"/>
                </a:lnTo>
                <a:lnTo>
                  <a:pt x="419" y="176"/>
                </a:lnTo>
                <a:lnTo>
                  <a:pt x="391" y="180"/>
                </a:lnTo>
                <a:lnTo>
                  <a:pt x="361" y="153"/>
                </a:lnTo>
                <a:lnTo>
                  <a:pt x="352" y="96"/>
                </a:lnTo>
                <a:lnTo>
                  <a:pt x="337" y="50"/>
                </a:lnTo>
                <a:lnTo>
                  <a:pt x="257" y="27"/>
                </a:lnTo>
                <a:lnTo>
                  <a:pt x="224" y="5"/>
                </a:lnTo>
                <a:lnTo>
                  <a:pt x="175" y="15"/>
                </a:lnTo>
                <a:lnTo>
                  <a:pt x="110" y="0"/>
                </a:lnTo>
                <a:close/>
              </a:path>
            </a:pathLst>
          </a:custGeom>
          <a:solidFill>
            <a:srgbClr val="9148C8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33" name="Freeform 8"/>
          <p:cNvSpPr>
            <a:spLocks/>
          </p:cNvSpPr>
          <p:nvPr/>
        </p:nvSpPr>
        <p:spPr bwMode="auto">
          <a:xfrm>
            <a:off x="4224586" y="4798144"/>
            <a:ext cx="474662" cy="301625"/>
          </a:xfrm>
          <a:custGeom>
            <a:avLst/>
            <a:gdLst>
              <a:gd name="T0" fmla="*/ 125 w 270"/>
              <a:gd name="T1" fmla="*/ 0 h 168"/>
              <a:gd name="T2" fmla="*/ 134 w 270"/>
              <a:gd name="T3" fmla="*/ 22 h 168"/>
              <a:gd name="T4" fmla="*/ 153 w 270"/>
              <a:gd name="T5" fmla="*/ 21 h 168"/>
              <a:gd name="T6" fmla="*/ 170 w 270"/>
              <a:gd name="T7" fmla="*/ 26 h 168"/>
              <a:gd name="T8" fmla="*/ 162 w 270"/>
              <a:gd name="T9" fmla="*/ 39 h 168"/>
              <a:gd name="T10" fmla="*/ 164 w 270"/>
              <a:gd name="T11" fmla="*/ 60 h 168"/>
              <a:gd name="T12" fmla="*/ 122 w 270"/>
              <a:gd name="T13" fmla="*/ 80 h 168"/>
              <a:gd name="T14" fmla="*/ 108 w 270"/>
              <a:gd name="T15" fmla="*/ 101 h 168"/>
              <a:gd name="T16" fmla="*/ 71 w 270"/>
              <a:gd name="T17" fmla="*/ 99 h 168"/>
              <a:gd name="T18" fmla="*/ 54 w 270"/>
              <a:gd name="T19" fmla="*/ 105 h 168"/>
              <a:gd name="T20" fmla="*/ 35 w 270"/>
              <a:gd name="T21" fmla="*/ 99 h 168"/>
              <a:gd name="T22" fmla="*/ 14 w 270"/>
              <a:gd name="T23" fmla="*/ 101 h 168"/>
              <a:gd name="T24" fmla="*/ 24 w 270"/>
              <a:gd name="T25" fmla="*/ 82 h 168"/>
              <a:gd name="T26" fmla="*/ 0 w 270"/>
              <a:gd name="T27" fmla="*/ 68 h 168"/>
              <a:gd name="T28" fmla="*/ 18 w 270"/>
              <a:gd name="T29" fmla="*/ 59 h 168"/>
              <a:gd name="T30" fmla="*/ 101 w 270"/>
              <a:gd name="T31" fmla="*/ 43 h 168"/>
              <a:gd name="T32" fmla="*/ 125 w 270"/>
              <a:gd name="T33" fmla="*/ 0 h 1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70" h="168">
                <a:moveTo>
                  <a:pt x="198" y="0"/>
                </a:moveTo>
                <a:lnTo>
                  <a:pt x="213" y="35"/>
                </a:lnTo>
                <a:lnTo>
                  <a:pt x="243" y="33"/>
                </a:lnTo>
                <a:lnTo>
                  <a:pt x="270" y="42"/>
                </a:lnTo>
                <a:lnTo>
                  <a:pt x="257" y="63"/>
                </a:lnTo>
                <a:lnTo>
                  <a:pt x="261" y="96"/>
                </a:lnTo>
                <a:lnTo>
                  <a:pt x="194" y="128"/>
                </a:lnTo>
                <a:lnTo>
                  <a:pt x="171" y="161"/>
                </a:lnTo>
                <a:lnTo>
                  <a:pt x="113" y="158"/>
                </a:lnTo>
                <a:lnTo>
                  <a:pt x="86" y="168"/>
                </a:lnTo>
                <a:lnTo>
                  <a:pt x="56" y="159"/>
                </a:lnTo>
                <a:lnTo>
                  <a:pt x="23" y="161"/>
                </a:lnTo>
                <a:lnTo>
                  <a:pt x="38" y="131"/>
                </a:lnTo>
                <a:lnTo>
                  <a:pt x="0" y="108"/>
                </a:lnTo>
                <a:lnTo>
                  <a:pt x="29" y="95"/>
                </a:lnTo>
                <a:lnTo>
                  <a:pt x="161" y="68"/>
                </a:lnTo>
                <a:lnTo>
                  <a:pt x="198" y="0"/>
                </a:lnTo>
                <a:close/>
              </a:path>
            </a:pathLst>
          </a:custGeom>
          <a:solidFill>
            <a:srgbClr val="00B451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34" name="Retângulo 157"/>
          <p:cNvSpPr>
            <a:spLocks noChangeArrowheads="1"/>
          </p:cNvSpPr>
          <p:nvPr/>
        </p:nvSpPr>
        <p:spPr bwMode="auto">
          <a:xfrm>
            <a:off x="4283968" y="4869160"/>
            <a:ext cx="377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601</a:t>
            </a:r>
            <a:endParaRPr lang="pt-BR" alt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5" name="Freeform 29"/>
          <p:cNvSpPr>
            <a:spLocks/>
          </p:cNvSpPr>
          <p:nvPr/>
        </p:nvSpPr>
        <p:spPr bwMode="auto">
          <a:xfrm>
            <a:off x="5113586" y="2575644"/>
            <a:ext cx="476250" cy="266700"/>
          </a:xfrm>
          <a:custGeom>
            <a:avLst/>
            <a:gdLst>
              <a:gd name="T0" fmla="*/ 0 w 269"/>
              <a:gd name="T1" fmla="*/ 71 h 147"/>
              <a:gd name="T2" fmla="*/ 26 w 269"/>
              <a:gd name="T3" fmla="*/ 84 h 147"/>
              <a:gd name="T4" fmla="*/ 66 w 269"/>
              <a:gd name="T5" fmla="*/ 56 h 147"/>
              <a:gd name="T6" fmla="*/ 64 w 269"/>
              <a:gd name="T7" fmla="*/ 93 h 147"/>
              <a:gd name="T8" fmla="*/ 110 w 269"/>
              <a:gd name="T9" fmla="*/ 78 h 147"/>
              <a:gd name="T10" fmla="*/ 170 w 269"/>
              <a:gd name="T11" fmla="*/ 80 h 147"/>
              <a:gd name="T12" fmla="*/ 169 w 269"/>
              <a:gd name="T13" fmla="*/ 59 h 147"/>
              <a:gd name="T14" fmla="*/ 153 w 269"/>
              <a:gd name="T15" fmla="*/ 16 h 147"/>
              <a:gd name="T16" fmla="*/ 130 w 269"/>
              <a:gd name="T17" fmla="*/ 0 h 147"/>
              <a:gd name="T18" fmla="*/ 96 w 269"/>
              <a:gd name="T19" fmla="*/ 12 h 147"/>
              <a:gd name="T20" fmla="*/ 66 w 269"/>
              <a:gd name="T21" fmla="*/ 0 h 147"/>
              <a:gd name="T22" fmla="*/ 45 w 269"/>
              <a:gd name="T23" fmla="*/ 9 h 147"/>
              <a:gd name="T24" fmla="*/ 0 w 269"/>
              <a:gd name="T25" fmla="*/ 71 h 1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9" h="147">
                <a:moveTo>
                  <a:pt x="0" y="112"/>
                </a:moveTo>
                <a:lnTo>
                  <a:pt x="41" y="132"/>
                </a:lnTo>
                <a:lnTo>
                  <a:pt x="104" y="88"/>
                </a:lnTo>
                <a:lnTo>
                  <a:pt x="101" y="147"/>
                </a:lnTo>
                <a:lnTo>
                  <a:pt x="174" y="124"/>
                </a:lnTo>
                <a:lnTo>
                  <a:pt x="269" y="126"/>
                </a:lnTo>
                <a:lnTo>
                  <a:pt x="267" y="93"/>
                </a:lnTo>
                <a:lnTo>
                  <a:pt x="242" y="25"/>
                </a:lnTo>
                <a:lnTo>
                  <a:pt x="206" y="0"/>
                </a:lnTo>
                <a:lnTo>
                  <a:pt x="152" y="19"/>
                </a:lnTo>
                <a:lnTo>
                  <a:pt x="105" y="0"/>
                </a:lnTo>
                <a:lnTo>
                  <a:pt x="71" y="15"/>
                </a:lnTo>
                <a:lnTo>
                  <a:pt x="0" y="112"/>
                </a:lnTo>
                <a:close/>
              </a:path>
            </a:pathLst>
          </a:custGeom>
          <a:solidFill>
            <a:srgbClr val="FC6098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pt-BR">
              <a:solidFill>
                <a:schemeClr val="bg1"/>
              </a:solidFill>
            </a:endParaRPr>
          </a:p>
        </p:txBody>
      </p:sp>
      <p:sp>
        <p:nvSpPr>
          <p:cNvPr id="36" name="Freeform 19"/>
          <p:cNvSpPr>
            <a:spLocks/>
          </p:cNvSpPr>
          <p:nvPr/>
        </p:nvSpPr>
        <p:spPr bwMode="auto">
          <a:xfrm>
            <a:off x="1451223" y="2969344"/>
            <a:ext cx="836613" cy="782637"/>
          </a:xfrm>
          <a:custGeom>
            <a:avLst/>
            <a:gdLst>
              <a:gd name="T0" fmla="*/ 212 w 474"/>
              <a:gd name="T1" fmla="*/ 38 h 432"/>
              <a:gd name="T2" fmla="*/ 221 w 474"/>
              <a:gd name="T3" fmla="*/ 75 h 432"/>
              <a:gd name="T4" fmla="*/ 211 w 474"/>
              <a:gd name="T5" fmla="*/ 102 h 432"/>
              <a:gd name="T6" fmla="*/ 221 w 474"/>
              <a:gd name="T7" fmla="*/ 117 h 432"/>
              <a:gd name="T8" fmla="*/ 221 w 474"/>
              <a:gd name="T9" fmla="*/ 147 h 432"/>
              <a:gd name="T10" fmla="*/ 299 w 474"/>
              <a:gd name="T11" fmla="*/ 143 h 432"/>
              <a:gd name="T12" fmla="*/ 285 w 474"/>
              <a:gd name="T13" fmla="*/ 173 h 432"/>
              <a:gd name="T14" fmla="*/ 298 w 474"/>
              <a:gd name="T15" fmla="*/ 197 h 432"/>
              <a:gd name="T16" fmla="*/ 285 w 474"/>
              <a:gd name="T17" fmla="*/ 215 h 432"/>
              <a:gd name="T18" fmla="*/ 284 w 474"/>
              <a:gd name="T19" fmla="*/ 256 h 432"/>
              <a:gd name="T20" fmla="*/ 257 w 474"/>
              <a:gd name="T21" fmla="*/ 271 h 432"/>
              <a:gd name="T22" fmla="*/ 234 w 474"/>
              <a:gd name="T23" fmla="*/ 262 h 432"/>
              <a:gd name="T24" fmla="*/ 209 w 474"/>
              <a:gd name="T25" fmla="*/ 273 h 432"/>
              <a:gd name="T26" fmla="*/ 189 w 474"/>
              <a:gd name="T27" fmla="*/ 250 h 432"/>
              <a:gd name="T28" fmla="*/ 159 w 474"/>
              <a:gd name="T29" fmla="*/ 242 h 432"/>
              <a:gd name="T30" fmla="*/ 138 w 474"/>
              <a:gd name="T31" fmla="*/ 226 h 432"/>
              <a:gd name="T32" fmla="*/ 92 w 474"/>
              <a:gd name="T33" fmla="*/ 224 h 432"/>
              <a:gd name="T34" fmla="*/ 59 w 474"/>
              <a:gd name="T35" fmla="*/ 197 h 432"/>
              <a:gd name="T36" fmla="*/ 30 w 474"/>
              <a:gd name="T37" fmla="*/ 157 h 432"/>
              <a:gd name="T38" fmla="*/ 36 w 474"/>
              <a:gd name="T39" fmla="*/ 93 h 432"/>
              <a:gd name="T40" fmla="*/ 0 w 474"/>
              <a:gd name="T41" fmla="*/ 82 h 432"/>
              <a:gd name="T42" fmla="*/ 55 w 474"/>
              <a:gd name="T43" fmla="*/ 53 h 432"/>
              <a:gd name="T44" fmla="*/ 88 w 474"/>
              <a:gd name="T45" fmla="*/ 51 h 432"/>
              <a:gd name="T46" fmla="*/ 100 w 474"/>
              <a:gd name="T47" fmla="*/ 24 h 432"/>
              <a:gd name="T48" fmla="*/ 127 w 474"/>
              <a:gd name="T49" fmla="*/ 0 h 432"/>
              <a:gd name="T50" fmla="*/ 160 w 474"/>
              <a:gd name="T51" fmla="*/ 3 h 432"/>
              <a:gd name="T52" fmla="*/ 185 w 474"/>
              <a:gd name="T53" fmla="*/ 37 h 432"/>
              <a:gd name="T54" fmla="*/ 212 w 474"/>
              <a:gd name="T55" fmla="*/ 38 h 4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74" h="432">
                <a:moveTo>
                  <a:pt x="336" y="60"/>
                </a:moveTo>
                <a:lnTo>
                  <a:pt x="351" y="119"/>
                </a:lnTo>
                <a:lnTo>
                  <a:pt x="335" y="162"/>
                </a:lnTo>
                <a:lnTo>
                  <a:pt x="350" y="185"/>
                </a:lnTo>
                <a:lnTo>
                  <a:pt x="351" y="233"/>
                </a:lnTo>
                <a:lnTo>
                  <a:pt x="474" y="227"/>
                </a:lnTo>
                <a:lnTo>
                  <a:pt x="452" y="273"/>
                </a:lnTo>
                <a:lnTo>
                  <a:pt x="473" y="312"/>
                </a:lnTo>
                <a:lnTo>
                  <a:pt x="452" y="341"/>
                </a:lnTo>
                <a:lnTo>
                  <a:pt x="450" y="405"/>
                </a:lnTo>
                <a:lnTo>
                  <a:pt x="408" y="429"/>
                </a:lnTo>
                <a:lnTo>
                  <a:pt x="371" y="414"/>
                </a:lnTo>
                <a:lnTo>
                  <a:pt x="332" y="432"/>
                </a:lnTo>
                <a:lnTo>
                  <a:pt x="299" y="396"/>
                </a:lnTo>
                <a:lnTo>
                  <a:pt x="252" y="383"/>
                </a:lnTo>
                <a:lnTo>
                  <a:pt x="219" y="357"/>
                </a:lnTo>
                <a:lnTo>
                  <a:pt x="146" y="354"/>
                </a:lnTo>
                <a:lnTo>
                  <a:pt x="93" y="311"/>
                </a:lnTo>
                <a:lnTo>
                  <a:pt x="47" y="249"/>
                </a:lnTo>
                <a:lnTo>
                  <a:pt x="57" y="147"/>
                </a:lnTo>
                <a:lnTo>
                  <a:pt x="0" y="129"/>
                </a:lnTo>
                <a:lnTo>
                  <a:pt x="87" y="84"/>
                </a:lnTo>
                <a:lnTo>
                  <a:pt x="140" y="80"/>
                </a:lnTo>
                <a:lnTo>
                  <a:pt x="159" y="38"/>
                </a:lnTo>
                <a:lnTo>
                  <a:pt x="201" y="0"/>
                </a:lnTo>
                <a:lnTo>
                  <a:pt x="254" y="5"/>
                </a:lnTo>
                <a:lnTo>
                  <a:pt x="294" y="59"/>
                </a:lnTo>
                <a:lnTo>
                  <a:pt x="336" y="60"/>
                </a:lnTo>
                <a:close/>
              </a:path>
            </a:pathLst>
          </a:custGeom>
          <a:solidFill>
            <a:srgbClr val="0DC0FF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37" name="Freeform 22"/>
          <p:cNvSpPr>
            <a:spLocks/>
          </p:cNvSpPr>
          <p:nvPr/>
        </p:nvSpPr>
        <p:spPr bwMode="auto">
          <a:xfrm>
            <a:off x="1598861" y="1115144"/>
            <a:ext cx="803275" cy="944562"/>
          </a:xfrm>
          <a:custGeom>
            <a:avLst/>
            <a:gdLst>
              <a:gd name="T0" fmla="*/ 97 w 455"/>
              <a:gd name="T1" fmla="*/ 157 h 521"/>
              <a:gd name="T2" fmla="*/ 106 w 455"/>
              <a:gd name="T3" fmla="*/ 236 h 521"/>
              <a:gd name="T4" fmla="*/ 105 w 455"/>
              <a:gd name="T5" fmla="*/ 292 h 521"/>
              <a:gd name="T6" fmla="*/ 138 w 455"/>
              <a:gd name="T7" fmla="*/ 329 h 521"/>
              <a:gd name="T8" fmla="*/ 158 w 455"/>
              <a:gd name="T9" fmla="*/ 329 h 521"/>
              <a:gd name="T10" fmla="*/ 155 w 455"/>
              <a:gd name="T11" fmla="*/ 303 h 521"/>
              <a:gd name="T12" fmla="*/ 180 w 455"/>
              <a:gd name="T13" fmla="*/ 282 h 521"/>
              <a:gd name="T14" fmla="*/ 202 w 455"/>
              <a:gd name="T15" fmla="*/ 302 h 521"/>
              <a:gd name="T16" fmla="*/ 231 w 455"/>
              <a:gd name="T17" fmla="*/ 246 h 521"/>
              <a:gd name="T18" fmla="*/ 283 w 455"/>
              <a:gd name="T19" fmla="*/ 246 h 521"/>
              <a:gd name="T20" fmla="*/ 287 w 455"/>
              <a:gd name="T21" fmla="*/ 203 h 521"/>
              <a:gd name="T22" fmla="*/ 240 w 455"/>
              <a:gd name="T23" fmla="*/ 174 h 521"/>
              <a:gd name="T24" fmla="*/ 242 w 455"/>
              <a:gd name="T25" fmla="*/ 145 h 521"/>
              <a:gd name="T26" fmla="*/ 225 w 455"/>
              <a:gd name="T27" fmla="*/ 117 h 521"/>
              <a:gd name="T28" fmla="*/ 245 w 455"/>
              <a:gd name="T29" fmla="*/ 57 h 521"/>
              <a:gd name="T30" fmla="*/ 219 w 455"/>
              <a:gd name="T31" fmla="*/ 39 h 521"/>
              <a:gd name="T32" fmla="*/ 221 w 455"/>
              <a:gd name="T33" fmla="*/ 4 h 521"/>
              <a:gd name="T34" fmla="*/ 202 w 455"/>
              <a:gd name="T35" fmla="*/ 0 h 521"/>
              <a:gd name="T36" fmla="*/ 185 w 455"/>
              <a:gd name="T37" fmla="*/ 39 h 521"/>
              <a:gd name="T38" fmla="*/ 147 w 455"/>
              <a:gd name="T39" fmla="*/ 61 h 521"/>
              <a:gd name="T40" fmla="*/ 109 w 455"/>
              <a:gd name="T41" fmla="*/ 57 h 521"/>
              <a:gd name="T42" fmla="*/ 94 w 455"/>
              <a:gd name="T43" fmla="*/ 80 h 521"/>
              <a:gd name="T44" fmla="*/ 64 w 455"/>
              <a:gd name="T45" fmla="*/ 59 h 521"/>
              <a:gd name="T46" fmla="*/ 49 w 455"/>
              <a:gd name="T47" fmla="*/ 76 h 521"/>
              <a:gd name="T48" fmla="*/ 24 w 455"/>
              <a:gd name="T49" fmla="*/ 44 h 521"/>
              <a:gd name="T50" fmla="*/ 0 w 455"/>
              <a:gd name="T51" fmla="*/ 51 h 521"/>
              <a:gd name="T52" fmla="*/ 34 w 455"/>
              <a:gd name="T53" fmla="*/ 80 h 521"/>
              <a:gd name="T54" fmla="*/ 30 w 455"/>
              <a:gd name="T55" fmla="*/ 101 h 521"/>
              <a:gd name="T56" fmla="*/ 40 w 455"/>
              <a:gd name="T57" fmla="*/ 135 h 521"/>
              <a:gd name="T58" fmla="*/ 67 w 455"/>
              <a:gd name="T59" fmla="*/ 144 h 521"/>
              <a:gd name="T60" fmla="*/ 97 w 455"/>
              <a:gd name="T61" fmla="*/ 157 h 5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55" h="521">
                <a:moveTo>
                  <a:pt x="153" y="248"/>
                </a:moveTo>
                <a:lnTo>
                  <a:pt x="168" y="374"/>
                </a:lnTo>
                <a:lnTo>
                  <a:pt x="167" y="462"/>
                </a:lnTo>
                <a:lnTo>
                  <a:pt x="218" y="521"/>
                </a:lnTo>
                <a:lnTo>
                  <a:pt x="251" y="521"/>
                </a:lnTo>
                <a:lnTo>
                  <a:pt x="246" y="480"/>
                </a:lnTo>
                <a:lnTo>
                  <a:pt x="285" y="447"/>
                </a:lnTo>
                <a:lnTo>
                  <a:pt x="320" y="479"/>
                </a:lnTo>
                <a:lnTo>
                  <a:pt x="366" y="389"/>
                </a:lnTo>
                <a:lnTo>
                  <a:pt x="449" y="389"/>
                </a:lnTo>
                <a:lnTo>
                  <a:pt x="455" y="321"/>
                </a:lnTo>
                <a:lnTo>
                  <a:pt x="381" y="275"/>
                </a:lnTo>
                <a:lnTo>
                  <a:pt x="383" y="230"/>
                </a:lnTo>
                <a:lnTo>
                  <a:pt x="357" y="185"/>
                </a:lnTo>
                <a:lnTo>
                  <a:pt x="389" y="91"/>
                </a:lnTo>
                <a:lnTo>
                  <a:pt x="347" y="61"/>
                </a:lnTo>
                <a:lnTo>
                  <a:pt x="350" y="7"/>
                </a:lnTo>
                <a:lnTo>
                  <a:pt x="321" y="0"/>
                </a:lnTo>
                <a:lnTo>
                  <a:pt x="294" y="61"/>
                </a:lnTo>
                <a:lnTo>
                  <a:pt x="233" y="96"/>
                </a:lnTo>
                <a:lnTo>
                  <a:pt x="173" y="91"/>
                </a:lnTo>
                <a:lnTo>
                  <a:pt x="149" y="126"/>
                </a:lnTo>
                <a:lnTo>
                  <a:pt x="102" y="93"/>
                </a:lnTo>
                <a:lnTo>
                  <a:pt x="78" y="120"/>
                </a:lnTo>
                <a:lnTo>
                  <a:pt x="38" y="70"/>
                </a:lnTo>
                <a:lnTo>
                  <a:pt x="0" y="81"/>
                </a:lnTo>
                <a:lnTo>
                  <a:pt x="54" y="127"/>
                </a:lnTo>
                <a:lnTo>
                  <a:pt x="48" y="160"/>
                </a:lnTo>
                <a:lnTo>
                  <a:pt x="63" y="213"/>
                </a:lnTo>
                <a:lnTo>
                  <a:pt x="107" y="228"/>
                </a:lnTo>
                <a:lnTo>
                  <a:pt x="153" y="248"/>
                </a:lnTo>
                <a:close/>
              </a:path>
            </a:pathLst>
          </a:custGeom>
          <a:solidFill>
            <a:srgbClr val="0DC0FF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38" name="Freeform 15"/>
          <p:cNvSpPr>
            <a:spLocks/>
          </p:cNvSpPr>
          <p:nvPr/>
        </p:nvSpPr>
        <p:spPr bwMode="auto">
          <a:xfrm>
            <a:off x="2643436" y="5615706"/>
            <a:ext cx="892175" cy="909638"/>
          </a:xfrm>
          <a:custGeom>
            <a:avLst/>
            <a:gdLst>
              <a:gd name="T0" fmla="*/ 178 w 507"/>
              <a:gd name="T1" fmla="*/ 3 h 501"/>
              <a:gd name="T2" fmla="*/ 151 w 507"/>
              <a:gd name="T3" fmla="*/ 0 h 501"/>
              <a:gd name="T4" fmla="*/ 136 w 507"/>
              <a:gd name="T5" fmla="*/ 13 h 501"/>
              <a:gd name="T6" fmla="*/ 111 w 507"/>
              <a:gd name="T7" fmla="*/ 23 h 501"/>
              <a:gd name="T8" fmla="*/ 69 w 507"/>
              <a:gd name="T9" fmla="*/ 53 h 501"/>
              <a:gd name="T10" fmla="*/ 0 w 507"/>
              <a:gd name="T11" fmla="*/ 140 h 501"/>
              <a:gd name="T12" fmla="*/ 17 w 507"/>
              <a:gd name="T13" fmla="*/ 155 h 501"/>
              <a:gd name="T14" fmla="*/ 26 w 507"/>
              <a:gd name="T15" fmla="*/ 142 h 501"/>
              <a:gd name="T16" fmla="*/ 65 w 507"/>
              <a:gd name="T17" fmla="*/ 191 h 501"/>
              <a:gd name="T18" fmla="*/ 84 w 507"/>
              <a:gd name="T19" fmla="*/ 182 h 501"/>
              <a:gd name="T20" fmla="*/ 133 w 507"/>
              <a:gd name="T21" fmla="*/ 213 h 501"/>
              <a:gd name="T22" fmla="*/ 179 w 507"/>
              <a:gd name="T23" fmla="*/ 266 h 501"/>
              <a:gd name="T24" fmla="*/ 165 w 507"/>
              <a:gd name="T25" fmla="*/ 295 h 501"/>
              <a:gd name="T26" fmla="*/ 172 w 507"/>
              <a:gd name="T27" fmla="*/ 317 h 501"/>
              <a:gd name="T28" fmla="*/ 200 w 507"/>
              <a:gd name="T29" fmla="*/ 285 h 501"/>
              <a:gd name="T30" fmla="*/ 230 w 507"/>
              <a:gd name="T31" fmla="*/ 235 h 501"/>
              <a:gd name="T32" fmla="*/ 246 w 507"/>
              <a:gd name="T33" fmla="*/ 212 h 501"/>
              <a:gd name="T34" fmla="*/ 252 w 507"/>
              <a:gd name="T35" fmla="*/ 180 h 501"/>
              <a:gd name="T36" fmla="*/ 262 w 507"/>
              <a:gd name="T37" fmla="*/ 158 h 501"/>
              <a:gd name="T38" fmla="*/ 286 w 507"/>
              <a:gd name="T39" fmla="*/ 151 h 501"/>
              <a:gd name="T40" fmla="*/ 291 w 507"/>
              <a:gd name="T41" fmla="*/ 175 h 501"/>
              <a:gd name="T42" fmla="*/ 255 w 507"/>
              <a:gd name="T43" fmla="*/ 208 h 501"/>
              <a:gd name="T44" fmla="*/ 255 w 507"/>
              <a:gd name="T45" fmla="*/ 222 h 501"/>
              <a:gd name="T46" fmla="*/ 303 w 507"/>
              <a:gd name="T47" fmla="*/ 180 h 501"/>
              <a:gd name="T48" fmla="*/ 318 w 507"/>
              <a:gd name="T49" fmla="*/ 115 h 501"/>
              <a:gd name="T50" fmla="*/ 308 w 507"/>
              <a:gd name="T51" fmla="*/ 103 h 501"/>
              <a:gd name="T52" fmla="*/ 319 w 507"/>
              <a:gd name="T53" fmla="*/ 72 h 501"/>
              <a:gd name="T54" fmla="*/ 302 w 507"/>
              <a:gd name="T55" fmla="*/ 68 h 501"/>
              <a:gd name="T56" fmla="*/ 271 w 507"/>
              <a:gd name="T57" fmla="*/ 47 h 501"/>
              <a:gd name="T58" fmla="*/ 261 w 507"/>
              <a:gd name="T59" fmla="*/ 24 h 501"/>
              <a:gd name="T60" fmla="*/ 235 w 507"/>
              <a:gd name="T61" fmla="*/ 16 h 501"/>
              <a:gd name="T62" fmla="*/ 221 w 507"/>
              <a:gd name="T63" fmla="*/ 9 h 501"/>
              <a:gd name="T64" fmla="*/ 198 w 507"/>
              <a:gd name="T65" fmla="*/ 13 h 501"/>
              <a:gd name="T66" fmla="*/ 178 w 507"/>
              <a:gd name="T67" fmla="*/ 3 h 5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07" h="501">
                <a:moveTo>
                  <a:pt x="283" y="5"/>
                </a:moveTo>
                <a:lnTo>
                  <a:pt x="240" y="0"/>
                </a:lnTo>
                <a:lnTo>
                  <a:pt x="216" y="20"/>
                </a:lnTo>
                <a:lnTo>
                  <a:pt x="177" y="36"/>
                </a:lnTo>
                <a:lnTo>
                  <a:pt x="109" y="84"/>
                </a:lnTo>
                <a:lnTo>
                  <a:pt x="0" y="222"/>
                </a:lnTo>
                <a:lnTo>
                  <a:pt x="27" y="245"/>
                </a:lnTo>
                <a:lnTo>
                  <a:pt x="42" y="225"/>
                </a:lnTo>
                <a:lnTo>
                  <a:pt x="103" y="302"/>
                </a:lnTo>
                <a:lnTo>
                  <a:pt x="133" y="287"/>
                </a:lnTo>
                <a:lnTo>
                  <a:pt x="211" y="336"/>
                </a:lnTo>
                <a:lnTo>
                  <a:pt x="285" y="420"/>
                </a:lnTo>
                <a:lnTo>
                  <a:pt x="262" y="467"/>
                </a:lnTo>
                <a:lnTo>
                  <a:pt x="273" y="501"/>
                </a:lnTo>
                <a:lnTo>
                  <a:pt x="318" y="450"/>
                </a:lnTo>
                <a:lnTo>
                  <a:pt x="366" y="371"/>
                </a:lnTo>
                <a:lnTo>
                  <a:pt x="391" y="335"/>
                </a:lnTo>
                <a:lnTo>
                  <a:pt x="400" y="284"/>
                </a:lnTo>
                <a:lnTo>
                  <a:pt x="417" y="249"/>
                </a:lnTo>
                <a:lnTo>
                  <a:pt x="454" y="239"/>
                </a:lnTo>
                <a:lnTo>
                  <a:pt x="462" y="276"/>
                </a:lnTo>
                <a:lnTo>
                  <a:pt x="405" y="329"/>
                </a:lnTo>
                <a:lnTo>
                  <a:pt x="406" y="351"/>
                </a:lnTo>
                <a:lnTo>
                  <a:pt x="481" y="285"/>
                </a:lnTo>
                <a:lnTo>
                  <a:pt x="505" y="182"/>
                </a:lnTo>
                <a:lnTo>
                  <a:pt x="489" y="162"/>
                </a:lnTo>
                <a:lnTo>
                  <a:pt x="507" y="114"/>
                </a:lnTo>
                <a:lnTo>
                  <a:pt x="480" y="107"/>
                </a:lnTo>
                <a:lnTo>
                  <a:pt x="430" y="75"/>
                </a:lnTo>
                <a:lnTo>
                  <a:pt x="415" y="38"/>
                </a:lnTo>
                <a:lnTo>
                  <a:pt x="373" y="26"/>
                </a:lnTo>
                <a:lnTo>
                  <a:pt x="351" y="15"/>
                </a:lnTo>
                <a:lnTo>
                  <a:pt x="315" y="21"/>
                </a:lnTo>
                <a:lnTo>
                  <a:pt x="283" y="5"/>
                </a:lnTo>
                <a:close/>
              </a:path>
            </a:pathLst>
          </a:custGeom>
          <a:solidFill>
            <a:srgbClr val="9148C8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39" name="Retângulo 38"/>
          <p:cNvSpPr/>
          <p:nvPr/>
        </p:nvSpPr>
        <p:spPr bwMode="auto">
          <a:xfrm>
            <a:off x="2918473" y="5847075"/>
            <a:ext cx="3770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601</a:t>
            </a:r>
            <a:endParaRPr 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Freeform 14"/>
          <p:cNvSpPr>
            <a:spLocks/>
          </p:cNvSpPr>
          <p:nvPr/>
        </p:nvSpPr>
        <p:spPr bwMode="auto">
          <a:xfrm>
            <a:off x="3065711" y="5445844"/>
            <a:ext cx="635000" cy="501650"/>
          </a:xfrm>
          <a:custGeom>
            <a:avLst/>
            <a:gdLst>
              <a:gd name="T0" fmla="*/ 4 w 360"/>
              <a:gd name="T1" fmla="*/ 17 h 276"/>
              <a:gd name="T2" fmla="*/ 0 w 360"/>
              <a:gd name="T3" fmla="*/ 59 h 276"/>
              <a:gd name="T4" fmla="*/ 28 w 360"/>
              <a:gd name="T5" fmla="*/ 63 h 276"/>
              <a:gd name="T6" fmla="*/ 48 w 360"/>
              <a:gd name="T7" fmla="*/ 72 h 276"/>
              <a:gd name="T8" fmla="*/ 70 w 360"/>
              <a:gd name="T9" fmla="*/ 68 h 276"/>
              <a:gd name="T10" fmla="*/ 84 w 360"/>
              <a:gd name="T11" fmla="*/ 75 h 276"/>
              <a:gd name="T12" fmla="*/ 110 w 360"/>
              <a:gd name="T13" fmla="*/ 83 h 276"/>
              <a:gd name="T14" fmla="*/ 122 w 360"/>
              <a:gd name="T15" fmla="*/ 107 h 276"/>
              <a:gd name="T16" fmla="*/ 151 w 360"/>
              <a:gd name="T17" fmla="*/ 127 h 276"/>
              <a:gd name="T18" fmla="*/ 170 w 360"/>
              <a:gd name="T19" fmla="*/ 133 h 276"/>
              <a:gd name="T20" fmla="*/ 158 w 360"/>
              <a:gd name="T21" fmla="*/ 163 h 276"/>
              <a:gd name="T22" fmla="*/ 168 w 360"/>
              <a:gd name="T23" fmla="*/ 175 h 276"/>
              <a:gd name="T24" fmla="*/ 205 w 360"/>
              <a:gd name="T25" fmla="*/ 141 h 276"/>
              <a:gd name="T26" fmla="*/ 223 w 360"/>
              <a:gd name="T27" fmla="*/ 122 h 276"/>
              <a:gd name="T28" fmla="*/ 218 w 360"/>
              <a:gd name="T29" fmla="*/ 82 h 276"/>
              <a:gd name="T30" fmla="*/ 227 w 360"/>
              <a:gd name="T31" fmla="*/ 61 h 276"/>
              <a:gd name="T32" fmla="*/ 218 w 360"/>
              <a:gd name="T33" fmla="*/ 32 h 276"/>
              <a:gd name="T34" fmla="*/ 227 w 360"/>
              <a:gd name="T35" fmla="*/ 15 h 276"/>
              <a:gd name="T36" fmla="*/ 204 w 360"/>
              <a:gd name="T37" fmla="*/ 0 h 276"/>
              <a:gd name="T38" fmla="*/ 190 w 360"/>
              <a:gd name="T39" fmla="*/ 17 h 276"/>
              <a:gd name="T40" fmla="*/ 144 w 360"/>
              <a:gd name="T41" fmla="*/ 5 h 276"/>
              <a:gd name="T42" fmla="*/ 108 w 360"/>
              <a:gd name="T43" fmla="*/ 43 h 276"/>
              <a:gd name="T44" fmla="*/ 25 w 360"/>
              <a:gd name="T45" fmla="*/ 16 h 276"/>
              <a:gd name="T46" fmla="*/ 4 w 360"/>
              <a:gd name="T47" fmla="*/ 17 h 27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60" h="276">
                <a:moveTo>
                  <a:pt x="6" y="27"/>
                </a:moveTo>
                <a:lnTo>
                  <a:pt x="0" y="93"/>
                </a:lnTo>
                <a:lnTo>
                  <a:pt x="45" y="99"/>
                </a:lnTo>
                <a:lnTo>
                  <a:pt x="76" y="113"/>
                </a:lnTo>
                <a:lnTo>
                  <a:pt x="111" y="108"/>
                </a:lnTo>
                <a:lnTo>
                  <a:pt x="133" y="118"/>
                </a:lnTo>
                <a:lnTo>
                  <a:pt x="174" y="131"/>
                </a:lnTo>
                <a:lnTo>
                  <a:pt x="193" y="168"/>
                </a:lnTo>
                <a:lnTo>
                  <a:pt x="240" y="201"/>
                </a:lnTo>
                <a:lnTo>
                  <a:pt x="269" y="209"/>
                </a:lnTo>
                <a:lnTo>
                  <a:pt x="250" y="257"/>
                </a:lnTo>
                <a:lnTo>
                  <a:pt x="267" y="276"/>
                </a:lnTo>
                <a:lnTo>
                  <a:pt x="325" y="222"/>
                </a:lnTo>
                <a:lnTo>
                  <a:pt x="354" y="192"/>
                </a:lnTo>
                <a:lnTo>
                  <a:pt x="346" y="129"/>
                </a:lnTo>
                <a:lnTo>
                  <a:pt x="360" y="96"/>
                </a:lnTo>
                <a:lnTo>
                  <a:pt x="345" y="50"/>
                </a:lnTo>
                <a:lnTo>
                  <a:pt x="360" y="23"/>
                </a:lnTo>
                <a:lnTo>
                  <a:pt x="324" y="0"/>
                </a:lnTo>
                <a:lnTo>
                  <a:pt x="301" y="27"/>
                </a:lnTo>
                <a:lnTo>
                  <a:pt x="228" y="8"/>
                </a:lnTo>
                <a:lnTo>
                  <a:pt x="172" y="68"/>
                </a:lnTo>
                <a:lnTo>
                  <a:pt x="40" y="26"/>
                </a:lnTo>
                <a:lnTo>
                  <a:pt x="6" y="27"/>
                </a:lnTo>
                <a:close/>
              </a:path>
            </a:pathLst>
          </a:custGeom>
          <a:solidFill>
            <a:srgbClr val="9148C8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41" name="Retângulo 172"/>
          <p:cNvSpPr>
            <a:spLocks noChangeArrowheads="1"/>
          </p:cNvSpPr>
          <p:nvPr/>
        </p:nvSpPr>
        <p:spPr bwMode="auto">
          <a:xfrm>
            <a:off x="3316814" y="5513789"/>
            <a:ext cx="377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385</a:t>
            </a:r>
            <a:endParaRPr lang="pt-BR" alt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" name="Freeform 25"/>
          <p:cNvSpPr>
            <a:spLocks/>
          </p:cNvSpPr>
          <p:nvPr/>
        </p:nvSpPr>
        <p:spPr bwMode="auto">
          <a:xfrm>
            <a:off x="5159623" y="3264619"/>
            <a:ext cx="209550" cy="261937"/>
          </a:xfrm>
          <a:custGeom>
            <a:avLst/>
            <a:gdLst>
              <a:gd name="T0" fmla="*/ 34 w 118"/>
              <a:gd name="T1" fmla="*/ 0 h 144"/>
              <a:gd name="T2" fmla="*/ 13 w 118"/>
              <a:gd name="T3" fmla="*/ 1 h 144"/>
              <a:gd name="T4" fmla="*/ 20 w 118"/>
              <a:gd name="T5" fmla="*/ 36 h 144"/>
              <a:gd name="T6" fmla="*/ 0 w 118"/>
              <a:gd name="T7" fmla="*/ 46 h 144"/>
              <a:gd name="T8" fmla="*/ 8 w 118"/>
              <a:gd name="T9" fmla="*/ 74 h 144"/>
              <a:gd name="T10" fmla="*/ 25 w 118"/>
              <a:gd name="T11" fmla="*/ 91 h 144"/>
              <a:gd name="T12" fmla="*/ 46 w 118"/>
              <a:gd name="T13" fmla="*/ 59 h 144"/>
              <a:gd name="T14" fmla="*/ 75 w 118"/>
              <a:gd name="T15" fmla="*/ 34 h 144"/>
              <a:gd name="T16" fmla="*/ 34 w 118"/>
              <a:gd name="T17" fmla="*/ 0 h 1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8" h="144">
                <a:moveTo>
                  <a:pt x="54" y="0"/>
                </a:moveTo>
                <a:lnTo>
                  <a:pt x="21" y="1"/>
                </a:lnTo>
                <a:lnTo>
                  <a:pt x="31" y="57"/>
                </a:lnTo>
                <a:lnTo>
                  <a:pt x="0" y="73"/>
                </a:lnTo>
                <a:lnTo>
                  <a:pt x="13" y="117"/>
                </a:lnTo>
                <a:lnTo>
                  <a:pt x="39" y="144"/>
                </a:lnTo>
                <a:lnTo>
                  <a:pt x="73" y="94"/>
                </a:lnTo>
                <a:lnTo>
                  <a:pt x="118" y="54"/>
                </a:lnTo>
                <a:lnTo>
                  <a:pt x="54" y="0"/>
                </a:lnTo>
                <a:close/>
              </a:path>
            </a:pathLst>
          </a:custGeom>
          <a:solidFill>
            <a:srgbClr val="FC6098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pt-BR">
              <a:solidFill>
                <a:srgbClr val="FF0000"/>
              </a:solidFill>
            </a:endParaRPr>
          </a:p>
        </p:txBody>
      </p:sp>
      <p:grpSp>
        <p:nvGrpSpPr>
          <p:cNvPr id="43" name="Grupo 42"/>
          <p:cNvGrpSpPr>
            <a:grpSpLocks/>
          </p:cNvGrpSpPr>
          <p:nvPr/>
        </p:nvGrpSpPr>
        <p:grpSpPr bwMode="auto">
          <a:xfrm>
            <a:off x="3176836" y="4599706"/>
            <a:ext cx="1109662" cy="754063"/>
            <a:chOff x="5985813" y="4887146"/>
            <a:chExt cx="1108308" cy="754990"/>
          </a:xfrm>
          <a:solidFill>
            <a:srgbClr val="00B451"/>
          </a:solidFill>
        </p:grpSpPr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5985813" y="4887146"/>
              <a:ext cx="1108308" cy="754990"/>
            </a:xfrm>
            <a:custGeom>
              <a:avLst/>
              <a:gdLst>
                <a:gd name="T0" fmla="*/ 85 w 627"/>
                <a:gd name="T1" fmla="*/ 19 h 417"/>
                <a:gd name="T2" fmla="*/ 66 w 627"/>
                <a:gd name="T3" fmla="*/ 37 h 417"/>
                <a:gd name="T4" fmla="*/ 44 w 627"/>
                <a:gd name="T5" fmla="*/ 84 h 417"/>
                <a:gd name="T6" fmla="*/ 28 w 627"/>
                <a:gd name="T7" fmla="*/ 109 h 417"/>
                <a:gd name="T8" fmla="*/ 0 w 627"/>
                <a:gd name="T9" fmla="*/ 130 h 417"/>
                <a:gd name="T10" fmla="*/ 40 w 627"/>
                <a:gd name="T11" fmla="*/ 139 h 417"/>
                <a:gd name="T12" fmla="*/ 70 w 627"/>
                <a:gd name="T13" fmla="*/ 134 h 417"/>
                <a:gd name="T14" fmla="*/ 93 w 627"/>
                <a:gd name="T15" fmla="*/ 149 h 417"/>
                <a:gd name="T16" fmla="*/ 142 w 627"/>
                <a:gd name="T17" fmla="*/ 162 h 417"/>
                <a:gd name="T18" fmla="*/ 153 w 627"/>
                <a:gd name="T19" fmla="*/ 194 h 417"/>
                <a:gd name="T20" fmla="*/ 158 w 627"/>
                <a:gd name="T21" fmla="*/ 227 h 417"/>
                <a:gd name="T22" fmla="*/ 176 w 627"/>
                <a:gd name="T23" fmla="*/ 243 h 417"/>
                <a:gd name="T24" fmla="*/ 193 w 627"/>
                <a:gd name="T25" fmla="*/ 242 h 417"/>
                <a:gd name="T26" fmla="*/ 212 w 627"/>
                <a:gd name="T27" fmla="*/ 263 h 417"/>
                <a:gd name="T28" fmla="*/ 242 w 627"/>
                <a:gd name="T29" fmla="*/ 240 h 417"/>
                <a:gd name="T30" fmla="*/ 265 w 627"/>
                <a:gd name="T31" fmla="*/ 235 h 417"/>
                <a:gd name="T32" fmla="*/ 297 w 627"/>
                <a:gd name="T33" fmla="*/ 207 h 417"/>
                <a:gd name="T34" fmla="*/ 330 w 627"/>
                <a:gd name="T35" fmla="*/ 198 h 417"/>
                <a:gd name="T36" fmla="*/ 387 w 627"/>
                <a:gd name="T37" fmla="*/ 170 h 417"/>
                <a:gd name="T38" fmla="*/ 396 w 627"/>
                <a:gd name="T39" fmla="*/ 151 h 417"/>
                <a:gd name="T40" fmla="*/ 371 w 627"/>
                <a:gd name="T41" fmla="*/ 138 h 417"/>
                <a:gd name="T42" fmla="*/ 315 w 627"/>
                <a:gd name="T43" fmla="*/ 164 h 417"/>
                <a:gd name="T44" fmla="*/ 289 w 627"/>
                <a:gd name="T45" fmla="*/ 143 h 417"/>
                <a:gd name="T46" fmla="*/ 291 w 627"/>
                <a:gd name="T47" fmla="*/ 96 h 417"/>
                <a:gd name="T48" fmla="*/ 273 w 627"/>
                <a:gd name="T49" fmla="*/ 81 h 417"/>
                <a:gd name="T50" fmla="*/ 255 w 627"/>
                <a:gd name="T51" fmla="*/ 11 h 417"/>
                <a:gd name="T52" fmla="*/ 174 w 627"/>
                <a:gd name="T53" fmla="*/ 8 h 417"/>
                <a:gd name="T54" fmla="*/ 159 w 627"/>
                <a:gd name="T55" fmla="*/ 20 h 417"/>
                <a:gd name="T56" fmla="*/ 143 w 627"/>
                <a:gd name="T57" fmla="*/ 6 h 417"/>
                <a:gd name="T58" fmla="*/ 113 w 627"/>
                <a:gd name="T59" fmla="*/ 0 h 417"/>
                <a:gd name="T60" fmla="*/ 85 w 627"/>
                <a:gd name="T61" fmla="*/ 19 h 4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27" h="417">
                  <a:moveTo>
                    <a:pt x="135" y="30"/>
                  </a:moveTo>
                  <a:lnTo>
                    <a:pt x="104" y="59"/>
                  </a:lnTo>
                  <a:lnTo>
                    <a:pt x="69" y="133"/>
                  </a:lnTo>
                  <a:lnTo>
                    <a:pt x="44" y="173"/>
                  </a:lnTo>
                  <a:lnTo>
                    <a:pt x="0" y="206"/>
                  </a:lnTo>
                  <a:lnTo>
                    <a:pt x="63" y="221"/>
                  </a:lnTo>
                  <a:lnTo>
                    <a:pt x="111" y="213"/>
                  </a:lnTo>
                  <a:lnTo>
                    <a:pt x="147" y="237"/>
                  </a:lnTo>
                  <a:lnTo>
                    <a:pt x="225" y="257"/>
                  </a:lnTo>
                  <a:lnTo>
                    <a:pt x="242" y="308"/>
                  </a:lnTo>
                  <a:lnTo>
                    <a:pt x="250" y="360"/>
                  </a:lnTo>
                  <a:lnTo>
                    <a:pt x="278" y="386"/>
                  </a:lnTo>
                  <a:lnTo>
                    <a:pt x="305" y="383"/>
                  </a:lnTo>
                  <a:lnTo>
                    <a:pt x="336" y="417"/>
                  </a:lnTo>
                  <a:lnTo>
                    <a:pt x="383" y="380"/>
                  </a:lnTo>
                  <a:lnTo>
                    <a:pt x="419" y="372"/>
                  </a:lnTo>
                  <a:lnTo>
                    <a:pt x="471" y="329"/>
                  </a:lnTo>
                  <a:lnTo>
                    <a:pt x="522" y="314"/>
                  </a:lnTo>
                  <a:lnTo>
                    <a:pt x="613" y="269"/>
                  </a:lnTo>
                  <a:lnTo>
                    <a:pt x="627" y="240"/>
                  </a:lnTo>
                  <a:lnTo>
                    <a:pt x="588" y="219"/>
                  </a:lnTo>
                  <a:lnTo>
                    <a:pt x="498" y="260"/>
                  </a:lnTo>
                  <a:lnTo>
                    <a:pt x="458" y="227"/>
                  </a:lnTo>
                  <a:lnTo>
                    <a:pt x="461" y="152"/>
                  </a:lnTo>
                  <a:lnTo>
                    <a:pt x="432" y="128"/>
                  </a:lnTo>
                  <a:lnTo>
                    <a:pt x="404" y="18"/>
                  </a:lnTo>
                  <a:lnTo>
                    <a:pt x="275" y="12"/>
                  </a:lnTo>
                  <a:lnTo>
                    <a:pt x="251" y="32"/>
                  </a:lnTo>
                  <a:lnTo>
                    <a:pt x="227" y="9"/>
                  </a:lnTo>
                  <a:lnTo>
                    <a:pt x="179" y="0"/>
                  </a:lnTo>
                  <a:lnTo>
                    <a:pt x="135" y="30"/>
                  </a:lnTo>
                  <a:close/>
                </a:path>
              </a:pathLst>
            </a:custGeom>
            <a:grpFill/>
            <a:ln w="9525">
              <a:solidFill>
                <a:schemeClr val="accent4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6366747" y="5054601"/>
              <a:ext cx="376567" cy="24652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601</a:t>
              </a:r>
              <a:endParaRPr lang="pt-B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6" name="Freeform 23"/>
          <p:cNvSpPr>
            <a:spLocks/>
          </p:cNvSpPr>
          <p:nvPr/>
        </p:nvSpPr>
        <p:spPr bwMode="auto">
          <a:xfrm>
            <a:off x="3473698" y="2578819"/>
            <a:ext cx="688975" cy="1112837"/>
          </a:xfrm>
          <a:custGeom>
            <a:avLst/>
            <a:gdLst>
              <a:gd name="T0" fmla="*/ 29 w 391"/>
              <a:gd name="T1" fmla="*/ 214 h 614"/>
              <a:gd name="T2" fmla="*/ 1 w 391"/>
              <a:gd name="T3" fmla="*/ 265 h 614"/>
              <a:gd name="T4" fmla="*/ 0 w 391"/>
              <a:gd name="T5" fmla="*/ 313 h 614"/>
              <a:gd name="T6" fmla="*/ 11 w 391"/>
              <a:gd name="T7" fmla="*/ 329 h 614"/>
              <a:gd name="T8" fmla="*/ 11 w 391"/>
              <a:gd name="T9" fmla="*/ 367 h 614"/>
              <a:gd name="T10" fmla="*/ 28 w 391"/>
              <a:gd name="T11" fmla="*/ 356 h 614"/>
              <a:gd name="T12" fmla="*/ 57 w 391"/>
              <a:gd name="T13" fmla="*/ 388 h 614"/>
              <a:gd name="T14" fmla="*/ 91 w 391"/>
              <a:gd name="T15" fmla="*/ 375 h 614"/>
              <a:gd name="T16" fmla="*/ 130 w 391"/>
              <a:gd name="T17" fmla="*/ 385 h 614"/>
              <a:gd name="T18" fmla="*/ 176 w 391"/>
              <a:gd name="T19" fmla="*/ 386 h 614"/>
              <a:gd name="T20" fmla="*/ 220 w 391"/>
              <a:gd name="T21" fmla="*/ 373 h 614"/>
              <a:gd name="T22" fmla="*/ 219 w 391"/>
              <a:gd name="T23" fmla="*/ 355 h 614"/>
              <a:gd name="T24" fmla="*/ 232 w 391"/>
              <a:gd name="T25" fmla="*/ 331 h 614"/>
              <a:gd name="T26" fmla="*/ 208 w 391"/>
              <a:gd name="T27" fmla="*/ 299 h 614"/>
              <a:gd name="T28" fmla="*/ 246 w 391"/>
              <a:gd name="T29" fmla="*/ 245 h 614"/>
              <a:gd name="T30" fmla="*/ 225 w 391"/>
              <a:gd name="T31" fmla="*/ 246 h 614"/>
              <a:gd name="T32" fmla="*/ 201 w 391"/>
              <a:gd name="T33" fmla="*/ 206 h 614"/>
              <a:gd name="T34" fmla="*/ 184 w 391"/>
              <a:gd name="T35" fmla="*/ 184 h 614"/>
              <a:gd name="T36" fmla="*/ 203 w 391"/>
              <a:gd name="T37" fmla="*/ 148 h 614"/>
              <a:gd name="T38" fmla="*/ 204 w 391"/>
              <a:gd name="T39" fmla="*/ 130 h 614"/>
              <a:gd name="T40" fmla="*/ 179 w 391"/>
              <a:gd name="T41" fmla="*/ 142 h 614"/>
              <a:gd name="T42" fmla="*/ 149 w 391"/>
              <a:gd name="T43" fmla="*/ 102 h 614"/>
              <a:gd name="T44" fmla="*/ 168 w 391"/>
              <a:gd name="T45" fmla="*/ 73 h 614"/>
              <a:gd name="T46" fmla="*/ 170 w 391"/>
              <a:gd name="T47" fmla="*/ 37 h 614"/>
              <a:gd name="T48" fmla="*/ 132 w 391"/>
              <a:gd name="T49" fmla="*/ 0 h 614"/>
              <a:gd name="T50" fmla="*/ 109 w 391"/>
              <a:gd name="T51" fmla="*/ 0 h 614"/>
              <a:gd name="T52" fmla="*/ 127 w 391"/>
              <a:gd name="T53" fmla="*/ 23 h 614"/>
              <a:gd name="T54" fmla="*/ 114 w 391"/>
              <a:gd name="T55" fmla="*/ 51 h 614"/>
              <a:gd name="T56" fmla="*/ 80 w 391"/>
              <a:gd name="T57" fmla="*/ 83 h 614"/>
              <a:gd name="T58" fmla="*/ 74 w 391"/>
              <a:gd name="T59" fmla="*/ 110 h 614"/>
              <a:gd name="T60" fmla="*/ 84 w 391"/>
              <a:gd name="T61" fmla="*/ 131 h 614"/>
              <a:gd name="T62" fmla="*/ 29 w 391"/>
              <a:gd name="T63" fmla="*/ 214 h 61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91" h="614">
                <a:moveTo>
                  <a:pt x="46" y="338"/>
                </a:moveTo>
                <a:lnTo>
                  <a:pt x="1" y="419"/>
                </a:lnTo>
                <a:lnTo>
                  <a:pt x="0" y="495"/>
                </a:lnTo>
                <a:lnTo>
                  <a:pt x="18" y="521"/>
                </a:lnTo>
                <a:lnTo>
                  <a:pt x="18" y="581"/>
                </a:lnTo>
                <a:lnTo>
                  <a:pt x="45" y="563"/>
                </a:lnTo>
                <a:lnTo>
                  <a:pt x="91" y="614"/>
                </a:lnTo>
                <a:lnTo>
                  <a:pt x="145" y="593"/>
                </a:lnTo>
                <a:lnTo>
                  <a:pt x="207" y="609"/>
                </a:lnTo>
                <a:lnTo>
                  <a:pt x="279" y="611"/>
                </a:lnTo>
                <a:lnTo>
                  <a:pt x="349" y="590"/>
                </a:lnTo>
                <a:lnTo>
                  <a:pt x="348" y="561"/>
                </a:lnTo>
                <a:lnTo>
                  <a:pt x="369" y="524"/>
                </a:lnTo>
                <a:lnTo>
                  <a:pt x="331" y="473"/>
                </a:lnTo>
                <a:lnTo>
                  <a:pt x="391" y="387"/>
                </a:lnTo>
                <a:lnTo>
                  <a:pt x="358" y="389"/>
                </a:lnTo>
                <a:lnTo>
                  <a:pt x="319" y="326"/>
                </a:lnTo>
                <a:lnTo>
                  <a:pt x="292" y="291"/>
                </a:lnTo>
                <a:lnTo>
                  <a:pt x="322" y="234"/>
                </a:lnTo>
                <a:lnTo>
                  <a:pt x="324" y="206"/>
                </a:lnTo>
                <a:lnTo>
                  <a:pt x="285" y="225"/>
                </a:lnTo>
                <a:lnTo>
                  <a:pt x="237" y="162"/>
                </a:lnTo>
                <a:lnTo>
                  <a:pt x="267" y="116"/>
                </a:lnTo>
                <a:lnTo>
                  <a:pt x="270" y="59"/>
                </a:lnTo>
                <a:lnTo>
                  <a:pt x="210" y="0"/>
                </a:lnTo>
                <a:lnTo>
                  <a:pt x="174" y="0"/>
                </a:lnTo>
                <a:lnTo>
                  <a:pt x="202" y="36"/>
                </a:lnTo>
                <a:lnTo>
                  <a:pt x="181" y="81"/>
                </a:lnTo>
                <a:lnTo>
                  <a:pt x="127" y="131"/>
                </a:lnTo>
                <a:lnTo>
                  <a:pt x="118" y="174"/>
                </a:lnTo>
                <a:lnTo>
                  <a:pt x="133" y="207"/>
                </a:lnTo>
                <a:lnTo>
                  <a:pt x="46" y="338"/>
                </a:lnTo>
                <a:close/>
              </a:path>
            </a:pathLst>
          </a:custGeom>
          <a:solidFill>
            <a:srgbClr val="0DC0FF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47" name="Freeform 17"/>
          <p:cNvSpPr>
            <a:spLocks/>
          </p:cNvSpPr>
          <p:nvPr/>
        </p:nvSpPr>
        <p:spPr bwMode="auto">
          <a:xfrm>
            <a:off x="3732462" y="3920262"/>
            <a:ext cx="206375" cy="98425"/>
          </a:xfrm>
          <a:custGeom>
            <a:avLst/>
            <a:gdLst>
              <a:gd name="T0" fmla="*/ 0 w 90"/>
              <a:gd name="T1" fmla="*/ 29 h 45"/>
              <a:gd name="T2" fmla="*/ 57 w 90"/>
              <a:gd name="T3" fmla="*/ 29 h 45"/>
              <a:gd name="T4" fmla="*/ 57 w 90"/>
              <a:gd name="T5" fmla="*/ 0 h 45"/>
              <a:gd name="T6" fmla="*/ 0 w 90"/>
              <a:gd name="T7" fmla="*/ 0 h 45"/>
              <a:gd name="T8" fmla="*/ 0 w 90"/>
              <a:gd name="T9" fmla="*/ 29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" h="45">
                <a:moveTo>
                  <a:pt x="0" y="45"/>
                </a:moveTo>
                <a:lnTo>
                  <a:pt x="90" y="45"/>
                </a:lnTo>
                <a:lnTo>
                  <a:pt x="90" y="0"/>
                </a:lnTo>
                <a:lnTo>
                  <a:pt x="0" y="0"/>
                </a:lnTo>
                <a:lnTo>
                  <a:pt x="0" y="45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48" name="Retângulo 184"/>
          <p:cNvSpPr>
            <a:spLocks noChangeArrowheads="1"/>
          </p:cNvSpPr>
          <p:nvPr/>
        </p:nvSpPr>
        <p:spPr bwMode="auto">
          <a:xfrm>
            <a:off x="3674387" y="3830846"/>
            <a:ext cx="377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385</a:t>
            </a:r>
            <a:endParaRPr lang="pt-BR" alt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9" name="Retângulo 48"/>
          <p:cNvSpPr/>
          <p:nvPr/>
        </p:nvSpPr>
        <p:spPr bwMode="auto">
          <a:xfrm>
            <a:off x="3137276" y="5149695"/>
            <a:ext cx="3770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385</a:t>
            </a:r>
            <a:endParaRPr 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tângulo 157"/>
          <p:cNvSpPr>
            <a:spLocks noChangeArrowheads="1"/>
          </p:cNvSpPr>
          <p:nvPr/>
        </p:nvSpPr>
        <p:spPr bwMode="auto">
          <a:xfrm>
            <a:off x="4572000" y="4476595"/>
            <a:ext cx="3770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385</a:t>
            </a:r>
            <a:endParaRPr lang="pt-BR" alt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4" name="Retângulo 53"/>
          <p:cNvSpPr/>
          <p:nvPr/>
        </p:nvSpPr>
        <p:spPr bwMode="auto">
          <a:xfrm>
            <a:off x="514706" y="2996952"/>
            <a:ext cx="3770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267</a:t>
            </a:r>
            <a:endParaRPr 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tângulo 54"/>
          <p:cNvSpPr/>
          <p:nvPr/>
        </p:nvSpPr>
        <p:spPr bwMode="auto">
          <a:xfrm>
            <a:off x="1878299" y="1516701"/>
            <a:ext cx="3770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267</a:t>
            </a:r>
            <a:endParaRPr 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tângulo 56"/>
          <p:cNvSpPr/>
          <p:nvPr/>
        </p:nvSpPr>
        <p:spPr bwMode="auto">
          <a:xfrm>
            <a:off x="3629672" y="3227448"/>
            <a:ext cx="3770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267</a:t>
            </a:r>
            <a:endParaRPr 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tângulo 57"/>
          <p:cNvSpPr/>
          <p:nvPr/>
        </p:nvSpPr>
        <p:spPr bwMode="auto">
          <a:xfrm>
            <a:off x="4036073" y="2462699"/>
            <a:ext cx="3770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385</a:t>
            </a:r>
            <a:endParaRPr 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tângulo 58"/>
          <p:cNvSpPr/>
          <p:nvPr/>
        </p:nvSpPr>
        <p:spPr bwMode="auto">
          <a:xfrm>
            <a:off x="4388498" y="2824858"/>
            <a:ext cx="3770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385</a:t>
            </a:r>
            <a:endParaRPr 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tângulo 59"/>
          <p:cNvSpPr/>
          <p:nvPr/>
        </p:nvSpPr>
        <p:spPr bwMode="auto">
          <a:xfrm>
            <a:off x="5255210" y="2573143"/>
            <a:ext cx="37702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385</a:t>
            </a:r>
            <a:endParaRPr 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Retângulo 60"/>
          <p:cNvSpPr/>
          <p:nvPr/>
        </p:nvSpPr>
        <p:spPr bwMode="auto">
          <a:xfrm>
            <a:off x="5255210" y="2753146"/>
            <a:ext cx="37702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385</a:t>
            </a:r>
            <a:endParaRPr 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etângulo 61"/>
          <p:cNvSpPr/>
          <p:nvPr/>
        </p:nvSpPr>
        <p:spPr bwMode="auto">
          <a:xfrm>
            <a:off x="5163198" y="2982816"/>
            <a:ext cx="3770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385</a:t>
            </a:r>
            <a:endParaRPr 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etângulo 62"/>
          <p:cNvSpPr/>
          <p:nvPr/>
        </p:nvSpPr>
        <p:spPr bwMode="auto">
          <a:xfrm>
            <a:off x="5226760" y="3141508"/>
            <a:ext cx="3770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385</a:t>
            </a:r>
            <a:endParaRPr 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Retângulo 63"/>
          <p:cNvSpPr/>
          <p:nvPr/>
        </p:nvSpPr>
        <p:spPr bwMode="auto">
          <a:xfrm>
            <a:off x="5075884" y="3275866"/>
            <a:ext cx="37702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267</a:t>
            </a:r>
            <a:endParaRPr 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etângulo 64"/>
          <p:cNvSpPr/>
          <p:nvPr/>
        </p:nvSpPr>
        <p:spPr bwMode="auto">
          <a:xfrm>
            <a:off x="4461450" y="3460654"/>
            <a:ext cx="3770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601</a:t>
            </a:r>
            <a:endParaRPr 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" name="Imagem 6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257" y="3402582"/>
            <a:ext cx="2564904" cy="2232248"/>
          </a:xfrm>
          <a:prstGeom prst="rect">
            <a:avLst/>
          </a:prstGeom>
        </p:spPr>
      </p:pic>
      <p:pic>
        <p:nvPicPr>
          <p:cNvPr id="67" name="Imagem 66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817" y="3140968"/>
            <a:ext cx="553752" cy="553752"/>
          </a:xfrm>
          <a:prstGeom prst="rect">
            <a:avLst/>
          </a:prstGeom>
        </p:spPr>
      </p:pic>
      <p:sp>
        <p:nvSpPr>
          <p:cNvPr id="68" name="Retângulo 67"/>
          <p:cNvSpPr/>
          <p:nvPr/>
        </p:nvSpPr>
        <p:spPr>
          <a:xfrm rot="21385082">
            <a:off x="6303525" y="3844859"/>
            <a:ext cx="2200028" cy="13542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Amostra nacional: 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10.649</a:t>
            </a:r>
          </a:p>
          <a:p>
            <a:pPr algn="ctr"/>
            <a:endParaRPr lang="pt-BR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Erro amostral: 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0,9%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</a:t>
            </a:fld>
            <a:endParaRPr lang="pt-BR"/>
          </a:p>
        </p:txBody>
      </p:sp>
      <p:sp>
        <p:nvSpPr>
          <p:cNvPr id="70" name="Retângulo 69"/>
          <p:cNvSpPr/>
          <p:nvPr/>
        </p:nvSpPr>
        <p:spPr bwMode="auto">
          <a:xfrm>
            <a:off x="1619672" y="3254787"/>
            <a:ext cx="3770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267</a:t>
            </a:r>
            <a:endParaRPr 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Retângulo 70"/>
          <p:cNvSpPr/>
          <p:nvPr/>
        </p:nvSpPr>
        <p:spPr bwMode="auto">
          <a:xfrm>
            <a:off x="3114853" y="1556792"/>
            <a:ext cx="3770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267</a:t>
            </a:r>
            <a:endParaRPr 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Retângulo 71"/>
          <p:cNvSpPr/>
          <p:nvPr/>
        </p:nvSpPr>
        <p:spPr bwMode="auto">
          <a:xfrm>
            <a:off x="2754813" y="4509120"/>
            <a:ext cx="3770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267</a:t>
            </a:r>
            <a:endParaRPr 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Retângulo 72"/>
          <p:cNvSpPr/>
          <p:nvPr/>
        </p:nvSpPr>
        <p:spPr bwMode="auto">
          <a:xfrm>
            <a:off x="2627784" y="3542819"/>
            <a:ext cx="37702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385</a:t>
            </a:r>
            <a:endParaRPr 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3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40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527547"/>
              </p:ext>
            </p:extLst>
          </p:nvPr>
        </p:nvGraphicFramePr>
        <p:xfrm>
          <a:off x="413283" y="1916832"/>
          <a:ext cx="8280921" cy="254547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7528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28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28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28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28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28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281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5281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6228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606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86154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smtClean="0">
                          <a:effectLst/>
                        </a:rPr>
                        <a:t>Autônomo/ trabalha por </a:t>
                      </a:r>
                      <a:r>
                        <a:rPr lang="pt-BR" sz="1050" b="1" u="none" strike="noStrike">
                          <a:effectLst/>
                        </a:rPr>
                        <a:t>conta própria</a:t>
                      </a:r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>
                          <a:effectLst/>
                        </a:rPr>
                        <a:t>Dona de Casa</a:t>
                      </a:r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>
                          <a:effectLst/>
                        </a:rPr>
                        <a:t>Dono/Sócio de negócio próprio</a:t>
                      </a:r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>
                          <a:effectLst/>
                        </a:rPr>
                        <a:t>Empregada doméstica</a:t>
                      </a:r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>
                          <a:effectLst/>
                        </a:rPr>
                        <a:t>Estudante</a:t>
                      </a:r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>
                          <a:effectLst/>
                        </a:rPr>
                        <a:t>Empregado de empresa privada</a:t>
                      </a:r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>
                          <a:effectLst/>
                        </a:rPr>
                        <a:t>Aposentado</a:t>
                      </a:r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>
                          <a:effectLst/>
                        </a:rPr>
                        <a:t>Desempregado</a:t>
                      </a:r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>
                          <a:effectLst/>
                        </a:rPr>
                        <a:t>Servidor/funcionário público</a:t>
                      </a:r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smtClean="0">
                          <a:effectLst/>
                        </a:rPr>
                        <a:t>Outras</a:t>
                      </a:r>
                      <a:endParaRPr lang="pt-BR" sz="105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77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>
                          <a:effectLst/>
                        </a:rPr>
                        <a:t>Notas Baixas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9,2%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8,8%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10,4%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13,6%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11,7%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7,6%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8,2%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8,1%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7,9%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29,5%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771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>
                          <a:effectLst/>
                        </a:rPr>
                        <a:t>Notas Médias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37,4%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35,0%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38,7%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31,0%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44,7%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38,8%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36,6%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41,0%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41,1%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18,0%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771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>
                          <a:effectLst/>
                        </a:rPr>
                        <a:t>Notas Altas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53,4%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56,2%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50,9%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55,4%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43,6%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53,6%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55,2%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50,9%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51,0%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52,6%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77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Índice de Imagem</a:t>
                      </a:r>
                      <a:endParaRPr lang="pt-BR" sz="11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pt-BR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pt-BR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  <a:endParaRPr lang="pt-BR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pt-BR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  <a:endParaRPr lang="pt-BR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pt-BR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pt-BR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pt-BR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  <a:endParaRPr lang="pt-BR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043608" y="466591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Ainda que ocorra uma leve variação na distribuição de notas baixas e médias, percebe-se uniformidade na disposição das notas altas entre os diferentes tipos de profissionais.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80512" cy="1224136"/>
          </a:xfrm>
        </p:spPr>
        <p:txBody>
          <a:bodyPr anchor="ctr"/>
          <a:lstStyle/>
          <a:p>
            <a:r>
              <a:rPr lang="pt-BR" dirty="0">
                <a:solidFill>
                  <a:srgbClr val="595959"/>
                </a:solidFill>
              </a:rPr>
              <a:t>Imagem </a:t>
            </a:r>
            <a:r>
              <a:rPr lang="pt-BR" dirty="0" smtClean="0">
                <a:solidFill>
                  <a:srgbClr val="595959"/>
                </a:solidFill>
              </a:rPr>
              <a:t>x Ocupação</a:t>
            </a:r>
            <a:endParaRPr lang="pt-BR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4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41</a:t>
            </a:fld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191318"/>
              </p:ext>
            </p:extLst>
          </p:nvPr>
        </p:nvGraphicFramePr>
        <p:xfrm>
          <a:off x="539552" y="1916832"/>
          <a:ext cx="8208912" cy="254547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026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6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61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61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61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261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2611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615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Fundamental incompleto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Fundamental completo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Médio incompleto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Médio Completo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Superior incompleto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Superior completo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Pós-Graduação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77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>
                          <a:effectLst/>
                        </a:rPr>
                        <a:t>Notas Baixas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771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>
                          <a:effectLst/>
                        </a:rPr>
                        <a:t>Notas Médias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771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>
                          <a:effectLst/>
                        </a:rPr>
                        <a:t>Notas Altas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77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Índice</a:t>
                      </a:r>
                      <a:r>
                        <a:rPr lang="pt-BR" sz="1100" b="1" i="0" u="none" strike="noStrike" kern="120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Imagem</a:t>
                      </a:r>
                      <a:endParaRPr lang="pt-BR" sz="1100" b="1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043608" y="4615968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Apesar da disposição constante nas notas altas</a:t>
            </a:r>
            <a:r>
              <a:rPr lang="pt-BR" smtClean="0"/>
              <a:t>, nota-se </a:t>
            </a:r>
            <a:r>
              <a:rPr lang="pt-BR" dirty="0" smtClean="0"/>
              <a:t>uma baixa inclinação para notas baixas nos grupos com menor escolaridade, assim como, uma maior inclinação a notas médias nos grupos com maior escolaridade. </a:t>
            </a:r>
          </a:p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24136"/>
          </a:xfrm>
        </p:spPr>
        <p:txBody>
          <a:bodyPr anchor="ctr"/>
          <a:lstStyle/>
          <a:p>
            <a:r>
              <a:rPr lang="pt-BR" dirty="0">
                <a:solidFill>
                  <a:srgbClr val="595959"/>
                </a:solidFill>
              </a:rPr>
              <a:t>Imagem </a:t>
            </a:r>
            <a:r>
              <a:rPr lang="pt-BR" dirty="0" smtClean="0">
                <a:solidFill>
                  <a:srgbClr val="595959"/>
                </a:solidFill>
              </a:rPr>
              <a:t>x Escolaridade</a:t>
            </a:r>
            <a:endParaRPr lang="pt-BR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42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101484"/>
              </p:ext>
            </p:extLst>
          </p:nvPr>
        </p:nvGraphicFramePr>
        <p:xfrm>
          <a:off x="350148" y="1772816"/>
          <a:ext cx="8407192" cy="254547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0508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08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08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08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08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08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08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508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615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18 a 24 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25 a 34 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35 a 44 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45 a 54 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55 a 64 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anos ou mais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Não sabe/não quis responder</a:t>
                      </a: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77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>
                          <a:effectLst/>
                        </a:rPr>
                        <a:t>Notas Baixas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771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>
                          <a:effectLst/>
                        </a:rPr>
                        <a:t>Notas Médias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771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>
                          <a:effectLst/>
                        </a:rPr>
                        <a:t>Notas Altas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77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Índice</a:t>
                      </a:r>
                      <a:r>
                        <a:rPr lang="pt-BR" sz="1100" b="1" i="0" u="none" strike="noStrike" kern="120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Imagem</a:t>
                      </a:r>
                      <a:endParaRPr lang="pt-BR" sz="1100" b="1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  <a:endParaRPr lang="pt-B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8778240" y="2054711"/>
          <a:ext cx="208280" cy="1721223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721223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170259"/>
              </p:ext>
            </p:extLst>
          </p:nvPr>
        </p:nvGraphicFramePr>
        <p:xfrm>
          <a:off x="8692179" y="1893346"/>
          <a:ext cx="208280" cy="1957892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578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8659906" y="2022438"/>
          <a:ext cx="208280" cy="194713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47134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8681421" y="2076226"/>
          <a:ext cx="208280" cy="176425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764254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55576" y="444988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Novamente nota-se uniformidade na disposição das notas altas, com uma leve orientação ao aumento, na proporção destas, nos grupos de idade mais avançados. </a:t>
            </a:r>
            <a:endParaRPr lang="pt-BR" dirty="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24136"/>
          </a:xfrm>
        </p:spPr>
        <p:txBody>
          <a:bodyPr anchor="ctr"/>
          <a:lstStyle/>
          <a:p>
            <a:r>
              <a:rPr lang="pt-BR" dirty="0">
                <a:solidFill>
                  <a:srgbClr val="595959"/>
                </a:solidFill>
              </a:rPr>
              <a:t>Imagem </a:t>
            </a:r>
            <a:r>
              <a:rPr lang="pt-BR" dirty="0" smtClean="0">
                <a:solidFill>
                  <a:srgbClr val="595959"/>
                </a:solidFill>
              </a:rPr>
              <a:t>x Idade</a:t>
            </a:r>
            <a:endParaRPr lang="pt-BR" dirty="0">
              <a:solidFill>
                <a:srgbClr val="595959"/>
              </a:solidFill>
            </a:endParaRPr>
          </a:p>
        </p:txBody>
      </p:sp>
      <p:pic>
        <p:nvPicPr>
          <p:cNvPr id="14" name="Imagem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19378"/>
            <a:ext cx="745326" cy="74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pt-BR" sz="4800" dirty="0" smtClean="0">
                <a:solidFill>
                  <a:srgbClr val="595959"/>
                </a:solidFill>
              </a:rPr>
              <a:t>O que pode ser melhorado?</a:t>
            </a:r>
            <a:endParaRPr lang="pt-BR" sz="4800" dirty="0">
              <a:solidFill>
                <a:srgbClr val="595959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43</a:t>
            </a:fld>
            <a:endParaRPr lang="pt-BR"/>
          </a:p>
        </p:txBody>
      </p:sp>
      <p:sp>
        <p:nvSpPr>
          <p:cNvPr id="5" name="Espaço Reservado para Conteúdo 4"/>
          <p:cNvSpPr txBox="1">
            <a:spLocks/>
          </p:cNvSpPr>
          <p:nvPr/>
        </p:nvSpPr>
        <p:spPr>
          <a:xfrm>
            <a:off x="179512" y="6525344"/>
            <a:ext cx="9001000" cy="36004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(Se nota menor ou igual a 6)  O que você acha que pode ser melhorado? Resposta aberta.</a:t>
            </a:r>
            <a:r>
              <a:rPr lang="pt-BR" sz="1200" dirty="0"/>
              <a:t> </a:t>
            </a:r>
            <a:r>
              <a:rPr lang="pt-BR" sz="1200" dirty="0" smtClean="0"/>
              <a:t>Base: 772 respostas	</a:t>
            </a:r>
            <a:endParaRPr lang="pt-BR" sz="1200" dirty="0"/>
          </a:p>
        </p:txBody>
      </p:sp>
      <p:pic>
        <p:nvPicPr>
          <p:cNvPr id="7" name="Imagem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19378"/>
            <a:ext cx="745326" cy="745326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611409"/>
              </p:ext>
            </p:extLst>
          </p:nvPr>
        </p:nvGraphicFramePr>
        <p:xfrm>
          <a:off x="1961710" y="1129236"/>
          <a:ext cx="5220580" cy="539610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614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9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14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 que</a:t>
                      </a:r>
                      <a:r>
                        <a:rPr lang="pt-BR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você acha que pode ser melhorado?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Porcentagem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sabe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3,46%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Divulgação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2,37%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Comunicação/Atendimento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0,56%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Mudanças em geral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Oferecer mais cursos, palestras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0,26%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Suporte para os microempresários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0,24%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Aproximação com as microempresas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Qualidade dos serviços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0,15%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Integração com a comunidade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0,14%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Consultoria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Serviços gratuitos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0,12%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Burocracia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0,12%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Preços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0,09%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Disponibilidade dos serviços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0,06%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Promover financiamentos/empréstimos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Cursos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0,02%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Transparência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Qualificação dos funcionários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Promover parcerias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5673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8,42%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94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44</a:t>
            </a:fld>
            <a:endParaRPr lang="pt-BR"/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pt-BR" dirty="0" smtClean="0">
                <a:solidFill>
                  <a:srgbClr val="595959"/>
                </a:solidFill>
              </a:rPr>
              <a:t>Imagem do SEBRAE</a:t>
            </a:r>
            <a:endParaRPr lang="pt-BR" dirty="0">
              <a:solidFill>
                <a:srgbClr val="595959"/>
              </a:solidFill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-36512" y="6120680"/>
            <a:ext cx="5616624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Em uma escala, onde 0 (zero) significa que o(a) Sr. (a) tem uma imagem muito negativa e 10 (dez) uma imagem muito positiva, que nota daria para a imagem do SEBRAE. Resposta única.</a:t>
            </a:r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6372200" y="6251004"/>
            <a:ext cx="2327383" cy="5623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200" dirty="0" smtClean="0"/>
              <a:t>Base 2015: 6.086 respondentes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200" dirty="0"/>
              <a:t>B</a:t>
            </a:r>
            <a:r>
              <a:rPr lang="pt-BR" sz="1200" dirty="0" smtClean="0"/>
              <a:t>ase 2016</a:t>
            </a:r>
            <a:r>
              <a:rPr lang="pt-BR" sz="1200" smtClean="0"/>
              <a:t>: 10.244 </a:t>
            </a:r>
            <a:r>
              <a:rPr lang="pt-BR" sz="1200" dirty="0" smtClean="0"/>
              <a:t>respondentes </a:t>
            </a:r>
            <a:endParaRPr lang="pt-BR" sz="1200" dirty="0"/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19378"/>
            <a:ext cx="745326" cy="745326"/>
          </a:xfrm>
          <a:prstGeom prst="rect">
            <a:avLst/>
          </a:prstGeom>
        </p:spPr>
      </p:pic>
      <p:sp>
        <p:nvSpPr>
          <p:cNvPr id="10" name="Retângulo de cantos arredondados 9">
            <a:hlinkClick r:id="rId5" action="ppaction://hlinksldjump"/>
          </p:cNvPr>
          <p:cNvSpPr/>
          <p:nvPr/>
        </p:nvSpPr>
        <p:spPr>
          <a:xfrm>
            <a:off x="7092280" y="5654526"/>
            <a:ext cx="1918462" cy="510778"/>
          </a:xfrm>
          <a:prstGeom prst="roundRect">
            <a:avLst/>
          </a:prstGeom>
          <a:solidFill>
            <a:srgbClr val="5959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Resultados/comparação por Região/UF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688138242"/>
              </p:ext>
            </p:extLst>
          </p:nvPr>
        </p:nvGraphicFramePr>
        <p:xfrm>
          <a:off x="539552" y="1412776"/>
          <a:ext cx="8064896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361184" y="562560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smtClean="0"/>
              <a:t>No cálculo desta variável não foram consideradas as respostas NS/NR.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156289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80512" cy="1224136"/>
          </a:xfrm>
        </p:spPr>
        <p:txBody>
          <a:bodyPr anchor="ctr"/>
          <a:lstStyle/>
          <a:p>
            <a:r>
              <a:rPr lang="pt-BR" sz="4800" dirty="0">
                <a:solidFill>
                  <a:srgbClr val="595959"/>
                </a:solidFill>
              </a:rPr>
              <a:t>Imagem do </a:t>
            </a:r>
            <a:r>
              <a:rPr lang="pt-BR" sz="4800" dirty="0" smtClean="0">
                <a:solidFill>
                  <a:srgbClr val="595959"/>
                </a:solidFill>
              </a:rPr>
              <a:t>SEBRAE</a:t>
            </a:r>
            <a:endParaRPr lang="pt-BR" sz="48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45</a:t>
            </a:fld>
            <a:endParaRPr lang="pt-BR" dirty="0"/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-36512" y="6165304"/>
            <a:ext cx="4464496" cy="72008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200" dirty="0" smtClean="0"/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-36512" y="6165304"/>
            <a:ext cx="4392488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200" dirty="0" smtClean="0">
              <a:solidFill>
                <a:srgbClr val="FF0000"/>
              </a:solidFill>
            </a:endParaRPr>
          </a:p>
        </p:txBody>
      </p:sp>
      <p:sp>
        <p:nvSpPr>
          <p:cNvPr id="11" name="Espaço Reservado para Conteúdo 4"/>
          <p:cNvSpPr txBox="1">
            <a:spLocks/>
          </p:cNvSpPr>
          <p:nvPr/>
        </p:nvSpPr>
        <p:spPr>
          <a:xfrm>
            <a:off x="-36512" y="6309320"/>
            <a:ext cx="8496944" cy="5040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Em uma escala, onde 0 (zero) significa que o(a) Sr. (a) tem uma imagem muito negativa e 10 (dez) uma imagem muito positiva, que nota daria para a imagem do SEBRAE. Resposta única.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068620"/>
              </p:ext>
            </p:extLst>
          </p:nvPr>
        </p:nvGraphicFramePr>
        <p:xfrm>
          <a:off x="971999" y="1052895"/>
          <a:ext cx="7200003" cy="252012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36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067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06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Centro-Oeste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MT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12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729502"/>
              </p:ext>
            </p:extLst>
          </p:nvPr>
        </p:nvGraphicFramePr>
        <p:xfrm>
          <a:off x="179512" y="3717032"/>
          <a:ext cx="8460004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11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Nordeste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BA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PB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94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99392"/>
            <a:ext cx="9180512" cy="1224136"/>
          </a:xfrm>
        </p:spPr>
        <p:txBody>
          <a:bodyPr anchor="ctr"/>
          <a:lstStyle/>
          <a:p>
            <a:r>
              <a:rPr lang="pt-BR" sz="4800" dirty="0">
                <a:solidFill>
                  <a:srgbClr val="595959"/>
                </a:solidFill>
              </a:rPr>
              <a:t>Imagem do </a:t>
            </a:r>
            <a:r>
              <a:rPr lang="pt-BR" sz="4800" dirty="0" smtClean="0">
                <a:solidFill>
                  <a:srgbClr val="595959"/>
                </a:solidFill>
              </a:rPr>
              <a:t>SEBRAE</a:t>
            </a:r>
            <a:endParaRPr lang="pt-BR" sz="4800" dirty="0">
              <a:solidFill>
                <a:srgbClr val="595959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46</a:t>
            </a:fld>
            <a:endParaRPr lang="pt-BR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-36512" y="6309320"/>
            <a:ext cx="8496944" cy="5040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Em uma escala, onde 0 (zero) significa que o(a) Sr. (a) tem uma imagem muito negativa e 10 (dez) uma imagem muito positiva, que nota daria para a imagem do SEBRAE. Resposta única.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482126"/>
              </p:ext>
            </p:extLst>
          </p:nvPr>
        </p:nvGraphicFramePr>
        <p:xfrm>
          <a:off x="971999" y="980728"/>
          <a:ext cx="7200003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36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067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06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Nordeste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SE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774027"/>
              </p:ext>
            </p:extLst>
          </p:nvPr>
        </p:nvGraphicFramePr>
        <p:xfrm>
          <a:off x="179514" y="3717032"/>
          <a:ext cx="8459997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1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1954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8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99392"/>
            <a:ext cx="9180512" cy="1224136"/>
          </a:xfrm>
        </p:spPr>
        <p:txBody>
          <a:bodyPr anchor="ctr"/>
          <a:lstStyle/>
          <a:p>
            <a:r>
              <a:rPr lang="pt-BR" sz="4800" dirty="0">
                <a:solidFill>
                  <a:srgbClr val="595959"/>
                </a:solidFill>
              </a:rPr>
              <a:t>Imagem do </a:t>
            </a:r>
            <a:r>
              <a:rPr lang="pt-BR" sz="4800" dirty="0" smtClean="0">
                <a:solidFill>
                  <a:srgbClr val="595959"/>
                </a:solidFill>
              </a:rPr>
              <a:t>SEBRAE</a:t>
            </a:r>
            <a:endParaRPr lang="pt-BR" sz="4800" dirty="0">
              <a:solidFill>
                <a:srgbClr val="595959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47</a:t>
            </a:fld>
            <a:endParaRPr lang="pt-BR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-36512" y="6309320"/>
            <a:ext cx="8496944" cy="50405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Em uma escala, onde 0 (zero) significa que o(a) Sr. (a) tem uma imagem muito negativa e 10 (dez) uma imagem muito positiva, que nota daria para a imagem do SEBRAE. Resposta única.</a:t>
            </a:r>
          </a:p>
        </p:txBody>
      </p:sp>
      <p:pic>
        <p:nvPicPr>
          <p:cNvPr id="10" name="Imagem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19378"/>
            <a:ext cx="745326" cy="745326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896399"/>
              </p:ext>
            </p:extLst>
          </p:nvPr>
        </p:nvGraphicFramePr>
        <p:xfrm>
          <a:off x="971999" y="980728"/>
          <a:ext cx="7200002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25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Sudeste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MG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261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807492"/>
              </p:ext>
            </p:extLst>
          </p:nvPr>
        </p:nvGraphicFramePr>
        <p:xfrm>
          <a:off x="1332000" y="3717312"/>
          <a:ext cx="6480000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9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Sul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8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48</a:t>
            </a:fld>
            <a:endParaRPr lang="pt-BR"/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-36512" y="6264696"/>
            <a:ext cx="8460940" cy="620688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Em uma escala, onde 0 (zero) significa que o(a) Sr. (a) tem uma imagem muito negativa e 10 (dez) uma imagem muito positiva, que nota daria para a imagem do SEBRAE. Resposta única. Base</a:t>
            </a:r>
            <a:r>
              <a:rPr lang="pt-BR" sz="1200"/>
              <a:t>: </a:t>
            </a:r>
            <a:r>
              <a:rPr lang="pt-BR" sz="1200" smtClean="0"/>
              <a:t>10.244 respostas</a:t>
            </a:r>
            <a:endParaRPr lang="pt-BR" sz="1200" dirty="0"/>
          </a:p>
          <a:p>
            <a:endParaRPr lang="pt-BR" sz="1200" dirty="0" smtClean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725059249"/>
              </p:ext>
            </p:extLst>
          </p:nvPr>
        </p:nvGraphicFramePr>
        <p:xfrm>
          <a:off x="107504" y="1326641"/>
          <a:ext cx="8784976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95536" y="5559043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Centro-Oeste</a:t>
            </a:r>
            <a:endParaRPr lang="pt-BR" sz="1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55776" y="5559043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Nordeste</a:t>
            </a:r>
            <a:endParaRPr lang="pt-BR" sz="1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014994" y="5559043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Norte</a:t>
            </a:r>
            <a:endParaRPr lang="pt-BR" sz="1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660232" y="5559043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smtClean="0"/>
              <a:t>Sudeste</a:t>
            </a:r>
            <a:endParaRPr lang="pt-BR" sz="1000" b="1"/>
          </a:p>
        </p:txBody>
      </p:sp>
      <p:sp>
        <p:nvSpPr>
          <p:cNvPr id="13" name="CaixaDeTexto 12"/>
          <p:cNvSpPr txBox="1"/>
          <p:nvPr/>
        </p:nvSpPr>
        <p:spPr>
          <a:xfrm>
            <a:off x="7740352" y="5559043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smtClean="0"/>
              <a:t>Sul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940152" y="126876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FF0000"/>
                </a:solidFill>
              </a:rPr>
              <a:t>Meta do Sistema para 2016: 8,7</a:t>
            </a:r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>
          <a:xfrm>
            <a:off x="0" y="0"/>
            <a:ext cx="9061742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595959"/>
                </a:solidFill>
              </a:rPr>
              <a:t>Índice de Imagem junto à sociedade 2016</a:t>
            </a:r>
            <a:endParaRPr lang="pt-BR" sz="3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7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49</a:t>
            </a:fld>
            <a:endParaRPr lang="pt-BR"/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061742" cy="1556792"/>
          </a:xfrm>
        </p:spPr>
        <p:txBody>
          <a:bodyPr anchor="ctr"/>
          <a:lstStyle/>
          <a:p>
            <a:r>
              <a:rPr lang="pt-BR" sz="4000" dirty="0" smtClean="0">
                <a:solidFill>
                  <a:srgbClr val="595959"/>
                </a:solidFill>
              </a:rPr>
              <a:t>Índice de Imagem junto à sociedade Nacional 2010/2016</a:t>
            </a:r>
            <a:endParaRPr lang="pt-BR" sz="4000" dirty="0">
              <a:solidFill>
                <a:srgbClr val="595959"/>
              </a:solidFill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-36512" y="6120680"/>
            <a:ext cx="5616624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Em uma escala, onde 0 (zero) significa que o(a) Sr. (a) tem uma imagem muito negativa e 10 (dez) uma imagem muito positiva, que nota daria para a imagem do SEBRAE. Resposta única.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256987518"/>
              </p:ext>
            </p:extLst>
          </p:nvPr>
        </p:nvGraphicFramePr>
        <p:xfrm>
          <a:off x="539552" y="1772816"/>
          <a:ext cx="806489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983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2"/>
          <p:cNvSpPr txBox="1">
            <a:spLocks/>
          </p:cNvSpPr>
          <p:nvPr/>
        </p:nvSpPr>
        <p:spPr>
          <a:xfrm>
            <a:off x="0" y="-27384"/>
            <a:ext cx="9176030" cy="1224136"/>
          </a:xfrm>
          <a:prstGeom prst="rect">
            <a:avLst/>
          </a:prstGeom>
          <a:solidFill>
            <a:schemeClr val="accent3">
              <a:lumMod val="75000"/>
              <a:alpha val="89804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Empreendedorismo no Brasil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schemeClr val="bg1"/>
                </a:solidFill>
              </a:rPr>
              <a:t>5</a:t>
            </a:fld>
            <a:endParaRPr lang="pt-BR">
              <a:solidFill>
                <a:schemeClr val="bg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179512" y="3645024"/>
            <a:ext cx="4824536" cy="2088232"/>
          </a:xfrm>
          <a:prstGeom prst="roundRect">
            <a:avLst/>
          </a:prstGeom>
          <a:solidFill>
            <a:srgbClr val="7F7F7F">
              <a:alpha val="89804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Cerca de 30,0% dos entrevistados têm o SEBRAE como primeira lembrança espontânea.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8668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-14090" y="0"/>
            <a:ext cx="9158089" cy="1196752"/>
          </a:xfrm>
          <a:prstGeom prst="rect">
            <a:avLst/>
          </a:prstGeom>
          <a:solidFill>
            <a:srgbClr val="595959">
              <a:alpha val="89804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Percepção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SEBRAE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schemeClr val="bg1"/>
                </a:solidFill>
              </a:rPr>
              <a:t>50</a:t>
            </a:fld>
            <a:endParaRPr lang="pt-BR">
              <a:solidFill>
                <a:schemeClr val="bg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411760" y="1556792"/>
            <a:ext cx="5472608" cy="2808312"/>
          </a:xfrm>
          <a:prstGeom prst="roundRect">
            <a:avLst/>
          </a:prstGeom>
          <a:solidFill>
            <a:srgbClr val="7F7F7F">
              <a:alpha val="89804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92,0% dos questionados concordam que </a:t>
            </a:r>
          </a:p>
          <a:p>
            <a:pPr algn="ctr"/>
            <a:r>
              <a:rPr lang="pt-BR" sz="2400" dirty="0" smtClean="0"/>
              <a:t>“A contribuição do SEBRAE é importante para o Brasil” e 87,4% apontam que </a:t>
            </a:r>
          </a:p>
          <a:p>
            <a:pPr algn="ctr"/>
            <a:r>
              <a:rPr lang="pt-BR" sz="2400" dirty="0" smtClean="0"/>
              <a:t>“O SEBRAE transmite credibilidade”. </a:t>
            </a:r>
          </a:p>
        </p:txBody>
      </p:sp>
    </p:spTree>
    <p:extLst>
      <p:ext uri="{BB962C8B-B14F-4D97-AF65-F5344CB8AC3E}">
        <p14:creationId xmlns:p14="http://schemas.microsoft.com/office/powerpoint/2010/main" val="299233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pt-BR" smtClean="0">
                <a:solidFill>
                  <a:srgbClr val="595959"/>
                </a:solidFill>
              </a:rPr>
              <a:t>Percepção </a:t>
            </a:r>
            <a:r>
              <a:rPr lang="pt-BR" dirty="0" smtClean="0">
                <a:solidFill>
                  <a:srgbClr val="595959"/>
                </a:solidFill>
              </a:rPr>
              <a:t>do SEBRAE</a:t>
            </a:r>
            <a:endParaRPr lang="pt-BR" dirty="0">
              <a:solidFill>
                <a:srgbClr val="595959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51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20918066"/>
              </p:ext>
            </p:extLst>
          </p:nvPr>
        </p:nvGraphicFramePr>
        <p:xfrm>
          <a:off x="179512" y="1412776"/>
          <a:ext cx="8784976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-36512" y="6093296"/>
            <a:ext cx="6552728" cy="72008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</a:t>
            </a:r>
            <a:r>
              <a:rPr lang="pt-BR" sz="1200" smtClean="0"/>
              <a:t>: </a:t>
            </a:r>
            <a:r>
              <a:rPr lang="pt-BR" sz="1200"/>
              <a:t>E</a:t>
            </a:r>
            <a:r>
              <a:rPr lang="pt-BR" sz="1200" smtClean="0"/>
              <a:t>u </a:t>
            </a:r>
            <a:r>
              <a:rPr lang="pt-BR" sz="1200" dirty="0" smtClean="0"/>
              <a:t>vou citar algumas informações acerca do SEBRAE e eu gostaria que o (a) Sr. (a) indicasse com quais afirmações concorda. </a:t>
            </a:r>
            <a:r>
              <a:rPr lang="pt-BR" sz="1200" smtClean="0"/>
              <a:t>Resposta estimulada. </a:t>
            </a:r>
          </a:p>
          <a:p>
            <a:r>
              <a:rPr lang="pt-BR" sz="1200" smtClean="0"/>
              <a:t>Base: 10.244 </a:t>
            </a:r>
            <a:r>
              <a:rPr lang="pt-BR" sz="1200" dirty="0" smtClean="0"/>
              <a:t>respostas</a:t>
            </a:r>
          </a:p>
        </p:txBody>
      </p:sp>
      <p:sp>
        <p:nvSpPr>
          <p:cNvPr id="7" name="Retângulo de cantos arredondados 6">
            <a:hlinkClick r:id="rId4" action="ppaction://hlinksldjump"/>
          </p:cNvPr>
          <p:cNvSpPr/>
          <p:nvPr/>
        </p:nvSpPr>
        <p:spPr>
          <a:xfrm>
            <a:off x="6804248" y="6230590"/>
            <a:ext cx="1630430" cy="510778"/>
          </a:xfrm>
          <a:prstGeom prst="roundRect">
            <a:avLst/>
          </a:prstGeom>
          <a:solidFill>
            <a:srgbClr val="5959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Resultados por Região/UF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857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3200" dirty="0" smtClean="0">
                <a:solidFill>
                  <a:srgbClr val="595959"/>
                </a:solidFill>
              </a:rPr>
              <a:t>Percepção do SEBRAE</a:t>
            </a:r>
            <a:br>
              <a:rPr lang="pt-BR" sz="3200" dirty="0" smtClean="0">
                <a:solidFill>
                  <a:srgbClr val="595959"/>
                </a:solidFill>
              </a:rPr>
            </a:br>
            <a:r>
              <a:rPr lang="pt-BR" sz="3200" dirty="0">
                <a:solidFill>
                  <a:srgbClr val="595959"/>
                </a:solidFill>
              </a:rPr>
              <a:t>O</a:t>
            </a:r>
            <a:r>
              <a:rPr lang="pt-BR" sz="3200" dirty="0" smtClean="0">
                <a:solidFill>
                  <a:srgbClr val="595959"/>
                </a:solidFill>
              </a:rPr>
              <a:t>s produtos e serviços são bem divulgados</a:t>
            </a:r>
            <a:endParaRPr lang="pt-BR" sz="3200" dirty="0">
              <a:solidFill>
                <a:srgbClr val="595959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52</a:t>
            </a:fld>
            <a:endParaRPr lang="pt-BR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-108520" y="6453336"/>
            <a:ext cx="9540552" cy="576064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Eu vou citar algumas informações acerca do SEBRAE e eu gostaria que o (a) Sr. (a) indicasse com quais afirmações concorda.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454222"/>
              </p:ext>
            </p:extLst>
          </p:nvPr>
        </p:nvGraphicFramePr>
        <p:xfrm>
          <a:off x="323530" y="1269320"/>
          <a:ext cx="8496942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83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33735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Centro-Oeste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Nordeste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MT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</a:t>
                      </a: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SE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65,2%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67,0%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71,6%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65,7%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64,7%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67,6%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65,6%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69,4%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61,4%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65,9%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23,0%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22,6%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23,1%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23,7%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21,7%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22,8%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21,2%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21,3%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28,1%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21,4%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19,5%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14,6%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876720"/>
              </p:ext>
            </p:extLst>
          </p:nvPr>
        </p:nvGraphicFramePr>
        <p:xfrm>
          <a:off x="323530" y="3933336"/>
          <a:ext cx="8496942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662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0219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4433" marR="4433" marT="4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MG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73,6%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60,5%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67,9%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68,2%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63,6%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67,7%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65,3%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64,1%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60,3%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62,2%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65,7%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17,5%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29,7%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21,3%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26,6%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23,9%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24,4%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31,0%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23,9%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28,1%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24,5%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14,0%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16,5%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15,8%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13,3%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14,2%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50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3200" dirty="0">
                <a:solidFill>
                  <a:srgbClr val="595959"/>
                </a:solidFill>
              </a:rPr>
              <a:t>Percepção do SEBRAE</a:t>
            </a:r>
            <a:br>
              <a:rPr lang="pt-BR" sz="3200" dirty="0">
                <a:solidFill>
                  <a:srgbClr val="595959"/>
                </a:solidFill>
              </a:rPr>
            </a:br>
            <a:r>
              <a:rPr lang="pt-BR" sz="2400" dirty="0">
                <a:solidFill>
                  <a:srgbClr val="595959"/>
                </a:solidFill>
              </a:rPr>
              <a:t>O </a:t>
            </a:r>
            <a:r>
              <a:rPr lang="pt-BR" sz="2400" dirty="0" smtClean="0">
                <a:solidFill>
                  <a:srgbClr val="595959"/>
                </a:solidFill>
              </a:rPr>
              <a:t>SEBRAE </a:t>
            </a:r>
            <a:r>
              <a:rPr lang="pt-BR" sz="2400" dirty="0">
                <a:solidFill>
                  <a:srgbClr val="595959"/>
                </a:solidFill>
              </a:rPr>
              <a:t>é uma instituição social e ambientalmente responsável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53</a:t>
            </a:fld>
            <a:endParaRPr lang="pt-BR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-108520" y="6453336"/>
            <a:ext cx="9649072" cy="576064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Eu vou citar algumas informações acerca do SEBRAE e eu gostaria que o (a) Sr. (a) indicasse com quais afirmações concorda. 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395333"/>
              </p:ext>
            </p:extLst>
          </p:nvPr>
        </p:nvGraphicFramePr>
        <p:xfrm>
          <a:off x="395538" y="1268760"/>
          <a:ext cx="8424935" cy="25200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451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9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92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921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2921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292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292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292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292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2921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2921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2921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2921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29212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Centro-Oeste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Nordeste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MT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</a:t>
                      </a: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SE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70,1%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79,2%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76,9%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75,8%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84,6%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76,4%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76,9%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77,2%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82,5%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78,2%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15,3%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19,6%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12,4%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19,6%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13,2%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17,1%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15,3%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13,1%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17,4%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580046"/>
              </p:ext>
            </p:extLst>
          </p:nvPr>
        </p:nvGraphicFramePr>
        <p:xfrm>
          <a:off x="395541" y="3933336"/>
          <a:ext cx="8424931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538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7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79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793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9793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979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79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79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79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9793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9793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9793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9793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9793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9793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4433" marR="4433" marT="4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MG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84,2%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80,2%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77,4%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82,1%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82,5%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73,9%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78,1%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73,8%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73,8%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71,7%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13,0%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15,8%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15,8%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15,4%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16,9%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14,0%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19,6%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17,5%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23,0%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22,4%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4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54</a:t>
            </a:fld>
            <a:endParaRPr lang="pt-BR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-108520" y="6453336"/>
            <a:ext cx="9361040" cy="576064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Eu vou citar algumas informações acerca do SEBRAE e eu gostaria que o (a) Sr. (a) indicasse com quais afirmações concorda.</a:t>
            </a:r>
          </a:p>
        </p:txBody>
      </p:sp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4000" dirty="0">
                <a:solidFill>
                  <a:srgbClr val="595959"/>
                </a:solidFill>
              </a:rPr>
              <a:t>Percepção do SEBRAE</a:t>
            </a:r>
            <a:r>
              <a:rPr lang="pt-BR" sz="2400" dirty="0" smtClean="0">
                <a:solidFill>
                  <a:srgbClr val="595959"/>
                </a:solidFill>
              </a:rPr>
              <a:t/>
            </a:r>
            <a:br>
              <a:rPr lang="pt-BR" sz="2400" dirty="0" smtClean="0">
                <a:solidFill>
                  <a:srgbClr val="595959"/>
                </a:solidFill>
              </a:rPr>
            </a:br>
            <a:r>
              <a:rPr lang="pt-BR" sz="3200" dirty="0" smtClean="0">
                <a:solidFill>
                  <a:srgbClr val="595959"/>
                </a:solidFill>
              </a:rPr>
              <a:t>O SEBRAE transmite credibilidade</a:t>
            </a:r>
            <a:endParaRPr lang="pt-BR" sz="2400" dirty="0">
              <a:solidFill>
                <a:srgbClr val="595959"/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033382"/>
              </p:ext>
            </p:extLst>
          </p:nvPr>
        </p:nvGraphicFramePr>
        <p:xfrm>
          <a:off x="432069" y="1269280"/>
          <a:ext cx="8316395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252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23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23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239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2239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223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223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223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223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2239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2239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2239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2239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2239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Centro-Oeste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Nordeste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MT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</a:t>
                      </a: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SE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88,9%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89,1%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89,4%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86,2%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90,3%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87,5%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88,7%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90,5%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90,6%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88,3%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622271"/>
              </p:ext>
            </p:extLst>
          </p:nvPr>
        </p:nvGraphicFramePr>
        <p:xfrm>
          <a:off x="432072" y="3933336"/>
          <a:ext cx="8316391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35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15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15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151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9151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915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15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15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151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9151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9151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9151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9151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91519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91519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4433" marR="4433" marT="4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MG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92,6%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90,1%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89,9%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87,5%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91,8%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89,1%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87,3%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85,5%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85,9%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88,1%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12,0%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55</a:t>
            </a:fld>
            <a:endParaRPr lang="pt-BR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-108520" y="6525344"/>
            <a:ext cx="9540552" cy="576064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Eu vou citar algumas informações acerca do SEBRAE e eu gostaria que o (a) Sr. (a) indicasse com quais afirmações concorda.</a:t>
            </a:r>
          </a:p>
        </p:txBody>
      </p:sp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4000" dirty="0">
                <a:solidFill>
                  <a:srgbClr val="595959"/>
                </a:solidFill>
              </a:rPr>
              <a:t>Percepção do SEBRAE</a:t>
            </a:r>
            <a:r>
              <a:rPr lang="pt-BR" sz="2400" dirty="0" smtClean="0">
                <a:solidFill>
                  <a:srgbClr val="595959"/>
                </a:solidFill>
              </a:rPr>
              <a:t/>
            </a:r>
            <a:br>
              <a:rPr lang="pt-BR" sz="2400" dirty="0" smtClean="0">
                <a:solidFill>
                  <a:srgbClr val="595959"/>
                </a:solidFill>
              </a:rPr>
            </a:br>
            <a:r>
              <a:rPr lang="pt-BR" sz="3200" dirty="0" smtClean="0">
                <a:solidFill>
                  <a:srgbClr val="595959"/>
                </a:solidFill>
              </a:rPr>
              <a:t>O SEBRAE é uma organização transparente</a:t>
            </a:r>
            <a:endParaRPr lang="pt-BR" sz="2400" dirty="0">
              <a:solidFill>
                <a:srgbClr val="595959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72457"/>
              </p:ext>
            </p:extLst>
          </p:nvPr>
        </p:nvGraphicFramePr>
        <p:xfrm>
          <a:off x="288044" y="1268760"/>
          <a:ext cx="8460420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1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14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14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144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3144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314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14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14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144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144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3144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3144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3144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31441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Centro-Oeste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Nordeste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MT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</a:t>
                      </a: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SE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63,7%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72,9%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68,2%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67,3%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73,2%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66,0%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73,6%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72,1%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71,6%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70,6%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26,5%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19,6%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23,8%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24,8%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19,2%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21,1%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21,1%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4875"/>
              </p:ext>
            </p:extLst>
          </p:nvPr>
        </p:nvGraphicFramePr>
        <p:xfrm>
          <a:off x="288050" y="3933056"/>
          <a:ext cx="8460413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599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00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00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003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003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000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00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00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00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003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003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0003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0003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00031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00031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4433" marR="4433" marT="4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MG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68,9%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73,2%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71,1%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68,3%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72,0%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67,2%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70,4%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71,3%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66,4%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68,4%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68,0%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19,4%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17,6%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19,8%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23,0%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24,4%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22,3%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30,5%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24,2%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61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56</a:t>
            </a:fld>
            <a:endParaRPr lang="pt-BR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-180528" y="6453336"/>
            <a:ext cx="10297144" cy="576064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Eu vou citar algumas informações acerca do SEBRAE e eu gostaria que o (a) Sr. (a) indicasse com quais afirmações concorda.</a:t>
            </a: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0" y="-27384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4000" dirty="0">
                <a:solidFill>
                  <a:srgbClr val="595959"/>
                </a:solidFill>
              </a:rPr>
              <a:t>Percepção do SEBRAE</a:t>
            </a:r>
            <a:r>
              <a:rPr lang="pt-BR" sz="2400" dirty="0" smtClean="0">
                <a:solidFill>
                  <a:srgbClr val="595959"/>
                </a:solidFill>
              </a:rPr>
              <a:t/>
            </a:r>
            <a:br>
              <a:rPr lang="pt-BR" sz="2400" dirty="0" smtClean="0">
                <a:solidFill>
                  <a:srgbClr val="595959"/>
                </a:solidFill>
              </a:rPr>
            </a:br>
            <a:r>
              <a:rPr lang="pt-BR" sz="3200" dirty="0" smtClean="0">
                <a:solidFill>
                  <a:srgbClr val="595959"/>
                </a:solidFill>
              </a:rPr>
              <a:t>O SEBRAE é uma instituição ética</a:t>
            </a:r>
            <a:endParaRPr lang="pt-BR" sz="2400" dirty="0">
              <a:solidFill>
                <a:srgbClr val="595959"/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16494"/>
              </p:ext>
            </p:extLst>
          </p:nvPr>
        </p:nvGraphicFramePr>
        <p:xfrm>
          <a:off x="395537" y="1268760"/>
          <a:ext cx="8388401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38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Centro-Oeste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Nordeste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MT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</a:t>
                      </a: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SE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77,2%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84,2%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80,3%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79,6%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81,6%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75,9%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78,7%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84,7%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80,7%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79,8%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19,8%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13,3%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17,4%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16,0%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14,1%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17,1%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13,5%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14,4%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15,1%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15,5%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17,3%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2450"/>
              </p:ext>
            </p:extLst>
          </p:nvPr>
        </p:nvGraphicFramePr>
        <p:xfrm>
          <a:off x="395536" y="3933336"/>
          <a:ext cx="8388401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475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4433" marR="4433" marT="4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MG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83,8%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83,4%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82,3%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82,9%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81,2%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81,3%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75,3%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80,9%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75,9%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75,2%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81,2%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13,9%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12,4%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15,1%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15,0%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13,0%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13,6%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16,2%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22,8%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21,0%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21,0%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16,0%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2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57</a:t>
            </a:fld>
            <a:endParaRPr lang="pt-BR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-108520" y="6453336"/>
            <a:ext cx="10225136" cy="576064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Eu vou citar algumas informações acerca do SEBRAE e eu gostaria que o (a) Sr. (a) indicasse com quais afirmações concorda.</a:t>
            </a: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0" y="-27384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4000" dirty="0">
                <a:solidFill>
                  <a:srgbClr val="595959"/>
                </a:solidFill>
              </a:rPr>
              <a:t>Percepção do SEBRAE</a:t>
            </a:r>
            <a:r>
              <a:rPr lang="pt-BR" sz="1400" dirty="0" smtClean="0">
                <a:solidFill>
                  <a:srgbClr val="595959"/>
                </a:solidFill>
              </a:rPr>
              <a:t/>
            </a:r>
            <a:br>
              <a:rPr lang="pt-BR" sz="1400" dirty="0" smtClean="0">
                <a:solidFill>
                  <a:srgbClr val="595959"/>
                </a:solidFill>
              </a:rPr>
            </a:br>
            <a:r>
              <a:rPr lang="pt-BR" sz="1900" dirty="0" smtClean="0">
                <a:solidFill>
                  <a:srgbClr val="595959"/>
                </a:solidFill>
              </a:rPr>
              <a:t>O SEBRAE é importante para o desenvolvimento econômico e social  da sua região</a:t>
            </a:r>
            <a:endParaRPr lang="pt-BR" sz="1900" dirty="0">
              <a:solidFill>
                <a:srgbClr val="595959"/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790490"/>
              </p:ext>
            </p:extLst>
          </p:nvPr>
        </p:nvGraphicFramePr>
        <p:xfrm>
          <a:off x="395537" y="1268760"/>
          <a:ext cx="8388401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38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26917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Centro-Oeste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Nordeste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MT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</a:t>
                      </a: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SE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85,5%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88,3%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84,8%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86,7%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87,9%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84,0%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89,0%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87,4%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88,1%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88,2%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87,4%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88,9%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87,5%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220340"/>
              </p:ext>
            </p:extLst>
          </p:nvPr>
        </p:nvGraphicFramePr>
        <p:xfrm>
          <a:off x="395536" y="3933336"/>
          <a:ext cx="8388401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475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95775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4433" marR="4433" marT="4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MG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91,9%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91,2%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88,0%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86,9%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83,9%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87,6%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86,8%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88,3%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84,7%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79,4%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79,5%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84,0%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81,9%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87,7%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12,3%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2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58</a:t>
            </a:fld>
            <a:endParaRPr lang="pt-BR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-108520" y="6453336"/>
            <a:ext cx="9865096" cy="576064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Eu vou citar algumas informações acerca do SEBRAE e eu gostaria que o (a) Sr. (a) indicasse com quais afirmações concorda. </a:t>
            </a: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4000" dirty="0">
                <a:solidFill>
                  <a:srgbClr val="595959"/>
                </a:solidFill>
              </a:rPr>
              <a:t>Percepção do SEBRAE</a:t>
            </a:r>
            <a:r>
              <a:rPr lang="pt-BR" sz="2400" dirty="0" smtClean="0">
                <a:solidFill>
                  <a:srgbClr val="595959"/>
                </a:solidFill>
              </a:rPr>
              <a:t/>
            </a:r>
            <a:br>
              <a:rPr lang="pt-BR" sz="2400" dirty="0" smtClean="0">
                <a:solidFill>
                  <a:srgbClr val="595959"/>
                </a:solidFill>
              </a:rPr>
            </a:br>
            <a:r>
              <a:rPr lang="pt-BR" sz="2800" dirty="0" smtClean="0">
                <a:solidFill>
                  <a:srgbClr val="595959"/>
                </a:solidFill>
              </a:rPr>
              <a:t>A contribuição do SEBRAE para o Brasil é importante</a:t>
            </a:r>
            <a:endParaRPr lang="pt-BR" sz="2400" dirty="0">
              <a:solidFill>
                <a:srgbClr val="595959"/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784150"/>
              </p:ext>
            </p:extLst>
          </p:nvPr>
        </p:nvGraphicFramePr>
        <p:xfrm>
          <a:off x="251528" y="1269040"/>
          <a:ext cx="8640952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847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27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27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278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4278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427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27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27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427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278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4278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4278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4278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42781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Centro-Oeste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Nordeste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MT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</a:t>
                      </a: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SE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92,1%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92,4%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90,5%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94,0%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92,2%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93,4%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93,5%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94,2%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92,2%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0,6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234521"/>
              </p:ext>
            </p:extLst>
          </p:nvPr>
        </p:nvGraphicFramePr>
        <p:xfrm>
          <a:off x="251519" y="3933336"/>
          <a:ext cx="8640962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911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07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07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070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1070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10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07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07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07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070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070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1070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1070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10702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10702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Regiões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Norte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UFs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35" marR="4435" marT="44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3" marR="4433" marT="443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4433" marR="4433" marT="4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4433" marR="4433" marT="44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MG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94,5%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95,5%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90,8%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94,1%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92,6%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92,2%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91,1%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93,7%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90,7%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90,4%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91,8%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concordo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0,8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0,8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0,9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sabe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avaliar</a:t>
                      </a:r>
                      <a:endParaRPr lang="pt-B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" name="Imagem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19378"/>
            <a:ext cx="745326" cy="74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2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59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5">
              <a:lumMod val="75000"/>
              <a:alpha val="89804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Posicionamento da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marca</a:t>
            </a:r>
          </a:p>
        </p:txBody>
      </p:sp>
    </p:spTree>
    <p:extLst>
      <p:ext uri="{BB962C8B-B14F-4D97-AF65-F5344CB8AC3E}">
        <p14:creationId xmlns:p14="http://schemas.microsoft.com/office/powerpoint/2010/main" val="20654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3999" cy="688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600200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</a:rPr>
              <a:t>Lembrança espontânea de instituição que promova o empreendedorismo no Brasil </a:t>
            </a:r>
            <a:endParaRPr lang="pt-B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Espaço Reservado para Conteúdo 4"/>
          <p:cNvSpPr txBox="1">
            <a:spLocks/>
          </p:cNvSpPr>
          <p:nvPr/>
        </p:nvSpPr>
        <p:spPr>
          <a:xfrm>
            <a:off x="-108520" y="6309320"/>
            <a:ext cx="8784976" cy="72008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z="1200" dirty="0" smtClean="0"/>
              <a:t>Pergunta: Qual o primeiro nome de instituição/empresa que o (a) Sr. (a) lembra que promove o EMPREENDEDORISMO NO BRASIL? Resposta única e espontânea. Base</a:t>
            </a:r>
            <a:r>
              <a:rPr lang="pt-BR" sz="1200" smtClean="0"/>
              <a:t>: 10.649 </a:t>
            </a:r>
            <a:r>
              <a:rPr lang="pt-BR" sz="1200" dirty="0" smtClean="0"/>
              <a:t>respostas</a:t>
            </a: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</a:t>
            </a:fld>
            <a:endParaRPr lang="pt-BR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364513911"/>
              </p:ext>
            </p:extLst>
          </p:nvPr>
        </p:nvGraphicFramePr>
        <p:xfrm>
          <a:off x="1259632" y="1412776"/>
          <a:ext cx="604867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tângulo de cantos arredondados 14">
            <a:hlinkClick r:id="rId4" action="ppaction://hlinksldjump"/>
          </p:cNvPr>
          <p:cNvSpPr/>
          <p:nvPr/>
        </p:nvSpPr>
        <p:spPr>
          <a:xfrm>
            <a:off x="7092280" y="5726534"/>
            <a:ext cx="1656184" cy="510778"/>
          </a:xfrm>
          <a:prstGeom prst="roundRect">
            <a:avLst/>
          </a:prstGeom>
          <a:solidFill>
            <a:srgbClr val="C561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Outra instituição/empresa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590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7384"/>
            <a:ext cx="9198508" cy="688538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schemeClr val="bg1"/>
                </a:solidFill>
              </a:rPr>
              <a:t>60</a:t>
            </a:fld>
            <a:endParaRPr lang="pt-BR">
              <a:solidFill>
                <a:schemeClr val="bg1"/>
              </a:solidFill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-36512" y="-27384"/>
            <a:ext cx="9198508" cy="1368152"/>
          </a:xfrm>
          <a:prstGeom prst="rect">
            <a:avLst/>
          </a:prstGeom>
          <a:solidFill>
            <a:schemeClr val="accent5">
              <a:lumMod val="75000"/>
              <a:alpha val="89804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4400" smtClean="0">
                <a:solidFill>
                  <a:schemeClr val="bg1"/>
                </a:solidFill>
              </a:rPr>
              <a:t>O SEBRAE é para empreendedores</a:t>
            </a:r>
            <a:endParaRPr lang="pt-BR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067944" y="2564904"/>
            <a:ext cx="4752528" cy="2952328"/>
          </a:xfrm>
          <a:prstGeom prst="roundRect">
            <a:avLst/>
          </a:prstGeom>
          <a:solidFill>
            <a:srgbClr val="7F7F7F">
              <a:alpha val="94902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smtClean="0"/>
              <a:t>A </a:t>
            </a:r>
            <a:r>
              <a:rPr lang="pt-BR" sz="2400" dirty="0"/>
              <a:t>concordância </a:t>
            </a:r>
            <a:r>
              <a:rPr lang="pt-BR" sz="2400" dirty="0" smtClean="0"/>
              <a:t>média em 2016 é 8,8.</a:t>
            </a:r>
          </a:p>
          <a:p>
            <a:pPr algn="ctr"/>
            <a:r>
              <a:rPr lang="pt-BR" sz="2400" dirty="0" smtClean="0"/>
              <a:t>Em relação ao ano anterior, as notas altas apresentam um leve declínio enquanto que as notas baixas e médias apresentam leve progresso. </a:t>
            </a:r>
          </a:p>
        </p:txBody>
      </p:sp>
    </p:spTree>
    <p:extLst>
      <p:ext uri="{BB962C8B-B14F-4D97-AF65-F5344CB8AC3E}">
        <p14:creationId xmlns:p14="http://schemas.microsoft.com/office/powerpoint/2010/main" val="19954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61</a:t>
            </a:fld>
            <a:endParaRPr lang="pt-BR" dirty="0"/>
          </a:p>
        </p:txBody>
      </p:sp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-36512" y="-99392"/>
            <a:ext cx="9180512" cy="1451346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mtClean="0">
                <a:solidFill>
                  <a:schemeClr val="accent5">
                    <a:lumMod val="75000"/>
                  </a:schemeClr>
                </a:solidFill>
              </a:rPr>
              <a:t>Posicionamento da marca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Espaço Reservado para Conteúdo 4"/>
          <p:cNvSpPr txBox="1">
            <a:spLocks/>
          </p:cNvSpPr>
          <p:nvPr/>
        </p:nvSpPr>
        <p:spPr>
          <a:xfrm>
            <a:off x="-36512" y="6093296"/>
            <a:ext cx="8496944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  <a:p>
            <a:pPr lvl="0"/>
            <a:endParaRPr lang="pt-BR" sz="1200" dirty="0"/>
          </a:p>
        </p:txBody>
      </p:sp>
      <p:graphicFrame>
        <p:nvGraphicFramePr>
          <p:cNvPr id="2" name="Gráfico 1"/>
          <p:cNvGraphicFramePr/>
          <p:nvPr>
            <p:extLst/>
          </p:nvPr>
        </p:nvGraphicFramePr>
        <p:xfrm>
          <a:off x="395536" y="1124744"/>
          <a:ext cx="8424935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/>
          <p:cNvSpPr/>
          <p:nvPr/>
        </p:nvSpPr>
        <p:spPr>
          <a:xfrm>
            <a:off x="35496" y="6525344"/>
            <a:ext cx="15424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/>
              <a:t>Base: 10.244 respostas</a:t>
            </a:r>
          </a:p>
        </p:txBody>
      </p:sp>
    </p:spTree>
    <p:extLst>
      <p:ext uri="{BB962C8B-B14F-4D97-AF65-F5344CB8AC3E}">
        <p14:creationId xmlns:p14="http://schemas.microsoft.com/office/powerpoint/2010/main" val="253589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-20383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62</a:t>
            </a:fld>
            <a:endParaRPr lang="pt-BR" dirty="0"/>
          </a:p>
        </p:txBody>
      </p:sp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-36512" y="33438"/>
            <a:ext cx="9180512" cy="1451346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>
                <a:solidFill>
                  <a:schemeClr val="accent5">
                    <a:lumMod val="75000"/>
                  </a:schemeClr>
                </a:solidFill>
              </a:rPr>
              <a:t>Posicionamento da </a:t>
            </a:r>
            <a:r>
              <a:rPr lang="pt-BR" smtClean="0">
                <a:solidFill>
                  <a:schemeClr val="accent5">
                    <a:lumMod val="75000"/>
                  </a:schemeClr>
                </a:solidFill>
              </a:rPr>
              <a:t>marca </a:t>
            </a:r>
            <a:r>
              <a:rPr lang="pt-BR" sz="3600" smtClean="0">
                <a:solidFill>
                  <a:schemeClr val="accent5">
                    <a:lumMod val="75000"/>
                  </a:schemeClr>
                </a:solidFill>
              </a:rPr>
              <a:t>(nota média)</a:t>
            </a:r>
            <a:endParaRPr lang="pt-B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Espaço Reservado para Conteúdo 4"/>
          <p:cNvSpPr txBox="1">
            <a:spLocks/>
          </p:cNvSpPr>
          <p:nvPr/>
        </p:nvSpPr>
        <p:spPr>
          <a:xfrm>
            <a:off x="-36512" y="6165304"/>
            <a:ext cx="8496944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  <a:p>
            <a:pPr lvl="0"/>
            <a:r>
              <a:rPr lang="pt-BR" sz="1200"/>
              <a:t>Base: 10.244 respostas</a:t>
            </a:r>
            <a:endParaRPr lang="pt-BR" sz="1200" dirty="0"/>
          </a:p>
        </p:txBody>
      </p:sp>
      <p:graphicFrame>
        <p:nvGraphicFramePr>
          <p:cNvPr id="2" name="Gráfico 1"/>
          <p:cNvGraphicFramePr/>
          <p:nvPr>
            <p:extLst/>
          </p:nvPr>
        </p:nvGraphicFramePr>
        <p:xfrm>
          <a:off x="395535" y="1373116"/>
          <a:ext cx="8365551" cy="479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07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36512" y="-99392"/>
            <a:ext cx="9180512" cy="1862374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O SEBRAE é para empreendedores. Tanto para quem quer abrir quanto para quem já tem uma pequena empresa consolidada.</a:t>
            </a:r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63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67454514"/>
              </p:ext>
            </p:extLst>
          </p:nvPr>
        </p:nvGraphicFramePr>
        <p:xfrm>
          <a:off x="395536" y="-243408"/>
          <a:ext cx="8556492" cy="580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-36512" y="5949280"/>
            <a:ext cx="6696744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  <a:p>
            <a:pPr lvl="0"/>
            <a:r>
              <a:rPr lang="pt-BR" sz="1200" dirty="0" smtClean="0"/>
              <a:t>Base: 10.244 respostas	NR</a:t>
            </a:r>
            <a:r>
              <a:rPr lang="pt-BR" sz="1200" smtClean="0"/>
              <a:t>: 1,4%</a:t>
            </a:r>
            <a:endParaRPr lang="pt-BR" sz="1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5830">
            <a:off x="605080" y="2144134"/>
            <a:ext cx="1805818" cy="157161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078330"/>
            <a:ext cx="425682" cy="425682"/>
          </a:xfrm>
          <a:prstGeom prst="rect">
            <a:avLst/>
          </a:prstGeom>
        </p:spPr>
      </p:pic>
      <p:sp>
        <p:nvSpPr>
          <p:cNvPr id="9" name="Chave direita 8"/>
          <p:cNvSpPr/>
          <p:nvPr/>
        </p:nvSpPr>
        <p:spPr>
          <a:xfrm rot="16200000">
            <a:off x="7236296" y="1700808"/>
            <a:ext cx="360040" cy="1080120"/>
          </a:xfrm>
          <a:prstGeom prst="rightBrac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" name="Retângulo de cantos arredondados 9">
            <a:hlinkClick r:id="rId6" action="ppaction://hlinksldjump"/>
          </p:cNvPr>
          <p:cNvSpPr/>
          <p:nvPr/>
        </p:nvSpPr>
        <p:spPr>
          <a:xfrm>
            <a:off x="7092280" y="6230590"/>
            <a:ext cx="1368152" cy="51077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Comparação 2015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164288" y="177281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60,4%</a:t>
            </a:r>
            <a:endParaRPr lang="pt-BR" sz="1400" b="1" dirty="0"/>
          </a:p>
        </p:txBody>
      </p:sp>
      <p:sp>
        <p:nvSpPr>
          <p:cNvPr id="12" name="CaixaDeTexto 11"/>
          <p:cNvSpPr txBox="1"/>
          <p:nvPr/>
        </p:nvSpPr>
        <p:spPr>
          <a:xfrm rot="20791296">
            <a:off x="838084" y="2514441"/>
            <a:ext cx="1339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Média 8,8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6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64</a:t>
            </a:fld>
            <a:endParaRPr lang="pt-BR"/>
          </a:p>
        </p:txBody>
      </p:sp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0" y="-387424"/>
            <a:ext cx="9061742" cy="1934382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O SEBRAE é para empreendedores. Tanto para quem quer abrir quanto para quem já tem uma pequena empresa consolidada.</a:t>
            </a:r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Espaço Reservado para Conteúdo 4"/>
          <p:cNvSpPr txBox="1">
            <a:spLocks/>
          </p:cNvSpPr>
          <p:nvPr/>
        </p:nvSpPr>
        <p:spPr>
          <a:xfrm>
            <a:off x="-36512" y="6165304"/>
            <a:ext cx="5976664" cy="72008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</p:txBody>
      </p:sp>
      <p:pic>
        <p:nvPicPr>
          <p:cNvPr id="11" name="Imagem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186" y="764704"/>
            <a:ext cx="745326" cy="745326"/>
          </a:xfrm>
          <a:prstGeom prst="rect">
            <a:avLst/>
          </a:prstGeom>
        </p:spPr>
      </p:pic>
      <p:sp>
        <p:nvSpPr>
          <p:cNvPr id="12" name="Retângulo de cantos arredondados 11">
            <a:hlinkClick r:id="rId5" action="ppaction://hlinksldjump"/>
          </p:cNvPr>
          <p:cNvSpPr/>
          <p:nvPr/>
        </p:nvSpPr>
        <p:spPr>
          <a:xfrm>
            <a:off x="7092280" y="5726534"/>
            <a:ext cx="1918462" cy="510778"/>
          </a:xfrm>
          <a:prstGeom prst="roundRect">
            <a:avLst/>
          </a:prstGeom>
          <a:solidFill>
            <a:srgbClr val="5959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Resultados/comparação por Região/UF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726973413"/>
              </p:ext>
            </p:extLst>
          </p:nvPr>
        </p:nvGraphicFramePr>
        <p:xfrm>
          <a:off x="539552" y="1454393"/>
          <a:ext cx="8064896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Espaço Reservado para Conteúdo 4"/>
          <p:cNvSpPr txBox="1">
            <a:spLocks/>
          </p:cNvSpPr>
          <p:nvPr/>
        </p:nvSpPr>
        <p:spPr>
          <a:xfrm>
            <a:off x="6300192" y="6237312"/>
            <a:ext cx="2710550" cy="5623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200" dirty="0" smtClean="0"/>
              <a:t>Base 2015: 6.021 respondentes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200" dirty="0" smtClean="0"/>
              <a:t>Base 2016</a:t>
            </a:r>
            <a:r>
              <a:rPr lang="pt-BR" sz="1200" smtClean="0"/>
              <a:t>: 9.679 </a:t>
            </a:r>
            <a:r>
              <a:rPr lang="pt-BR" sz="1200" dirty="0" smtClean="0"/>
              <a:t>respondentes </a:t>
            </a:r>
            <a:endParaRPr lang="pt-BR" sz="1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361184" y="562560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smtClean="0"/>
              <a:t>No cálculo desta variável não foram consideradas as respostas NS/NR.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07995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906569" y="6520259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65</a:t>
            </a:fld>
            <a:endParaRPr lang="pt-BR" dirty="0"/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-36512" y="6165304"/>
            <a:ext cx="4464496" cy="72008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200" dirty="0" smtClean="0"/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-36512" y="6165304"/>
            <a:ext cx="4392488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200" dirty="0" smtClean="0">
              <a:solidFill>
                <a:srgbClr val="FF0000"/>
              </a:solidFill>
            </a:endParaRPr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0" y="-243408"/>
            <a:ext cx="91440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O SEBRAE é para empreendedores. Tanto para quem quer abrir quanto para quem já tem uma pequena empresa consolidada.</a:t>
            </a:r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Espaço Reservado para Conteúdo 4"/>
          <p:cNvSpPr txBox="1">
            <a:spLocks/>
          </p:cNvSpPr>
          <p:nvPr/>
        </p:nvSpPr>
        <p:spPr>
          <a:xfrm>
            <a:off x="-36512" y="6309320"/>
            <a:ext cx="9073008" cy="72008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386712"/>
              </p:ext>
            </p:extLst>
          </p:nvPr>
        </p:nvGraphicFramePr>
        <p:xfrm>
          <a:off x="971999" y="1196753"/>
          <a:ext cx="7200003" cy="237626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36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067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06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394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Centro-Oeste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MT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45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56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45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26,7%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31,2%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28,8%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45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61,7%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67,7%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60,8%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64,3%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45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45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450158"/>
              </p:ext>
            </p:extLst>
          </p:nvPr>
        </p:nvGraphicFramePr>
        <p:xfrm>
          <a:off x="197982" y="3717312"/>
          <a:ext cx="8460004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11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Nordeste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BA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PB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27,8%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27,5%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31,4%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28,0%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69,3%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64,3%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65,4%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63,3%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68,0%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66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66</a:t>
            </a:fld>
            <a:endParaRPr lang="pt-BR" dirty="0"/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0" y="-171400"/>
            <a:ext cx="91440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O SEBRAE é para empreendedores. Tanto para quem quer abrir quanto para quem já tem uma pequena empresa consolidada.</a:t>
            </a:r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Espaço Reservado para Conteúdo 4"/>
          <p:cNvSpPr txBox="1">
            <a:spLocks/>
          </p:cNvSpPr>
          <p:nvPr/>
        </p:nvSpPr>
        <p:spPr>
          <a:xfrm>
            <a:off x="-36512" y="6309320"/>
            <a:ext cx="8568952" cy="72008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752285"/>
              </p:ext>
            </p:extLst>
          </p:nvPr>
        </p:nvGraphicFramePr>
        <p:xfrm>
          <a:off x="971999" y="1268760"/>
          <a:ext cx="7200003" cy="237626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36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067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06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394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Nordeste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SE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29,6%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27,4%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23,0%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63,1%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66,6%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69,0%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70,6%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26520"/>
              </p:ext>
            </p:extLst>
          </p:nvPr>
        </p:nvGraphicFramePr>
        <p:xfrm>
          <a:off x="179514" y="3789040"/>
          <a:ext cx="8459997" cy="25202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1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1954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31,0%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29,1%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29,8%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28,9%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27,2%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29,5%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68,4%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63,7%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66,6%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63,4%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59,5%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63,4%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65,3%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4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67</a:t>
            </a:fld>
            <a:endParaRPr lang="pt-BR" dirty="0"/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-108520" y="-171400"/>
            <a:ext cx="91440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O SEBRAE é para empreendedores. Tanto para quem quer abrir quanto para quem já tem uma pequena empresa consolidada.</a:t>
            </a:r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Espaço Reservado para Conteúdo 4"/>
          <p:cNvSpPr txBox="1">
            <a:spLocks/>
          </p:cNvSpPr>
          <p:nvPr/>
        </p:nvSpPr>
        <p:spPr>
          <a:xfrm>
            <a:off x="-36512" y="6309320"/>
            <a:ext cx="8568952" cy="72008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</p:txBody>
      </p:sp>
      <p:pic>
        <p:nvPicPr>
          <p:cNvPr id="8" name="Imagem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194" y="-171400"/>
            <a:ext cx="745326" cy="745326"/>
          </a:xfrm>
          <a:prstGeom prst="rect">
            <a:avLst/>
          </a:prstGeo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993035"/>
              </p:ext>
            </p:extLst>
          </p:nvPr>
        </p:nvGraphicFramePr>
        <p:xfrm>
          <a:off x="971999" y="1196752"/>
          <a:ext cx="7200002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25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Sudeste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MG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24,1%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28,1%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30,6%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68,1%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63,5%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59,8%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761789"/>
              </p:ext>
            </p:extLst>
          </p:nvPr>
        </p:nvGraphicFramePr>
        <p:xfrm>
          <a:off x="1332000" y="3861288"/>
          <a:ext cx="6480001" cy="237602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996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394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Sul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43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43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43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31,0%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34,0%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30,9%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43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57,9%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59,9%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64,4%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43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43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81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88359" cy="6858000"/>
          </a:xfrm>
          <a:prstGeom prst="rect">
            <a:avLst/>
          </a:prstGeom>
        </p:spPr>
      </p:pic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0" y="-27384"/>
            <a:ext cx="9180512" cy="1512168"/>
          </a:xfrm>
          <a:solidFill>
            <a:schemeClr val="accent5">
              <a:lumMod val="75000"/>
            </a:schemeClr>
          </a:solidFill>
        </p:spPr>
        <p:txBody>
          <a:bodyPr anchor="ctr"/>
          <a:lstStyle/>
          <a:p>
            <a:pPr>
              <a:lnSpc>
                <a:spcPts val="4600"/>
              </a:lnSpc>
            </a:pPr>
            <a:r>
              <a:rPr lang="pt-BR" sz="3600" smtClean="0">
                <a:solidFill>
                  <a:schemeClr val="bg1"/>
                </a:solidFill>
              </a:rPr>
              <a:t>O conhecimento </a:t>
            </a:r>
            <a:r>
              <a:rPr lang="pt-BR" sz="3600" dirty="0" smtClean="0">
                <a:solidFill>
                  <a:schemeClr val="bg1"/>
                </a:solidFill>
              </a:rPr>
              <a:t>que o </a:t>
            </a:r>
            <a:r>
              <a:rPr lang="pt-BR" sz="3600" smtClean="0">
                <a:solidFill>
                  <a:schemeClr val="bg1"/>
                </a:solidFill>
              </a:rPr>
              <a:t>SEBRAE oferece </a:t>
            </a:r>
            <a:r>
              <a:rPr lang="pt-BR" sz="3600">
                <a:solidFill>
                  <a:schemeClr val="bg1"/>
                </a:solidFill>
              </a:rPr>
              <a:t>aumenta decisivamente a chance de sucesso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68</a:t>
            </a:fld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79512" y="4365104"/>
            <a:ext cx="5400600" cy="2304256"/>
          </a:xfrm>
          <a:prstGeom prst="roundRect">
            <a:avLst/>
          </a:prstGeom>
          <a:solidFill>
            <a:srgbClr val="7F7F7F">
              <a:alpha val="89804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/>
              <a:t>A concordância média </a:t>
            </a:r>
            <a:r>
              <a:rPr lang="pt-BR" sz="2400" dirty="0" smtClean="0"/>
              <a:t>em 2016 é 8,8.</a:t>
            </a:r>
          </a:p>
          <a:p>
            <a:pPr algn="ctr"/>
            <a:r>
              <a:rPr lang="pt-BR" sz="2400" dirty="0" smtClean="0"/>
              <a:t>Este ano </a:t>
            </a:r>
            <a:r>
              <a:rPr lang="pt-BR" sz="2400" dirty="0"/>
              <a:t>as notas </a:t>
            </a:r>
            <a:r>
              <a:rPr lang="pt-BR" sz="2400" dirty="0" smtClean="0"/>
              <a:t>altas, bem como, as baixas apresentam </a:t>
            </a:r>
            <a:r>
              <a:rPr lang="pt-BR" sz="2400" dirty="0"/>
              <a:t>um leve </a:t>
            </a:r>
            <a:r>
              <a:rPr lang="pt-BR" sz="2400" dirty="0" smtClean="0"/>
              <a:t>progresso em relação ao ano anterior.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43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69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194570994"/>
              </p:ext>
            </p:extLst>
          </p:nvPr>
        </p:nvGraphicFramePr>
        <p:xfrm>
          <a:off x="395536" y="-387424"/>
          <a:ext cx="8556492" cy="59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have direita 8"/>
          <p:cNvSpPr/>
          <p:nvPr/>
        </p:nvSpPr>
        <p:spPr>
          <a:xfrm rot="16200000">
            <a:off x="7308304" y="1700808"/>
            <a:ext cx="360040" cy="1080120"/>
          </a:xfrm>
          <a:prstGeom prst="rightBrac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1" name="Título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790366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O conhecimento que o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</a:rPr>
              <a:t>SEBRAE 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oferece aumenta decisivamente a chance de sucesso de um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</a:rPr>
              <a:t>negócio</a:t>
            </a:r>
            <a:endParaRPr lang="pt-BR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35496" y="5949280"/>
            <a:ext cx="6336704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  <a:p>
            <a:pPr lvl="0"/>
            <a:r>
              <a:rPr lang="pt-BR" sz="1200" dirty="0" smtClean="0"/>
              <a:t>Base</a:t>
            </a:r>
            <a:r>
              <a:rPr lang="pt-BR" sz="1200" smtClean="0"/>
              <a:t>: 10.244 </a:t>
            </a:r>
            <a:r>
              <a:rPr lang="pt-BR" sz="1200" dirty="0" smtClean="0"/>
              <a:t>respostas	NR</a:t>
            </a:r>
            <a:r>
              <a:rPr lang="pt-BR" sz="1200" smtClean="0"/>
              <a:t>: 1,5%</a:t>
            </a:r>
            <a:endParaRPr lang="pt-BR" sz="12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5830">
            <a:off x="605869" y="2143020"/>
            <a:ext cx="1816183" cy="158063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078330"/>
            <a:ext cx="428125" cy="428125"/>
          </a:xfrm>
          <a:prstGeom prst="rect">
            <a:avLst/>
          </a:prstGeom>
        </p:spPr>
      </p:pic>
      <p:sp>
        <p:nvSpPr>
          <p:cNvPr id="10" name="Retângulo de cantos arredondados 9">
            <a:hlinkClick r:id="rId6" action="ppaction://hlinksldjump"/>
          </p:cNvPr>
          <p:cNvSpPr/>
          <p:nvPr/>
        </p:nvSpPr>
        <p:spPr>
          <a:xfrm>
            <a:off x="7092280" y="6230590"/>
            <a:ext cx="1368152" cy="51077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Comparação 2015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164288" y="170080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60,9%</a:t>
            </a:r>
            <a:endParaRPr lang="pt-BR" sz="1400" b="1" dirty="0"/>
          </a:p>
        </p:txBody>
      </p:sp>
      <p:sp>
        <p:nvSpPr>
          <p:cNvPr id="16" name="CaixaDeTexto 15"/>
          <p:cNvSpPr txBox="1"/>
          <p:nvPr/>
        </p:nvSpPr>
        <p:spPr>
          <a:xfrm rot="20791296">
            <a:off x="890491" y="2441773"/>
            <a:ext cx="1225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Média 8,8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0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3999" cy="688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4"/>
          <p:cNvSpPr txBox="1">
            <a:spLocks/>
          </p:cNvSpPr>
          <p:nvPr/>
        </p:nvSpPr>
        <p:spPr>
          <a:xfrm>
            <a:off x="-108520" y="6381328"/>
            <a:ext cx="8208912" cy="72008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z="1200" dirty="0" smtClean="0"/>
              <a:t>Pergunta: Qual o primeiro nome de instituição/empresa que o (a) Sr. (a) lembra que promove o EMPREENDEDORISMO NO BRASIL? Resposta única e espontânea. Base</a:t>
            </a:r>
            <a:r>
              <a:rPr lang="pt-BR" sz="1200" smtClean="0"/>
              <a:t>: 1.143 </a:t>
            </a:r>
            <a:r>
              <a:rPr lang="pt-BR" sz="1200" dirty="0" smtClean="0"/>
              <a:t>respostas</a:t>
            </a: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</a:t>
            </a:fld>
            <a:endParaRPr lang="pt-BR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264285"/>
              </p:ext>
            </p:extLst>
          </p:nvPr>
        </p:nvGraphicFramePr>
        <p:xfrm>
          <a:off x="2555776" y="1670139"/>
          <a:ext cx="3888431" cy="460681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547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36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3649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 smtClean="0"/>
                        <a:t>Outras Instituições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%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effectLst/>
                        </a:rPr>
                        <a:t>SENAC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1,83%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effectLst/>
                        </a:rPr>
                        <a:t>Bancos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1,82%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effectLst/>
                        </a:rPr>
                        <a:t>SENAI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1,73%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effectLst/>
                        </a:rPr>
                        <a:t>Petrobrás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1,32%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effectLst/>
                        </a:rPr>
                        <a:t>Empresas de telefonia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0,85%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effectLst/>
                        </a:rPr>
                        <a:t>Rede Globo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0,68%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effectLst/>
                        </a:rPr>
                        <a:t>Ambev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0,48%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effectLst/>
                        </a:rPr>
                        <a:t>SESC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0,47%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effectLst/>
                        </a:rPr>
                        <a:t>SESI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0,43%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effectLst/>
                        </a:rPr>
                        <a:t>Universidades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0,21%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effectLst/>
                        </a:rPr>
                        <a:t>Correios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0,19%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effectLst/>
                        </a:rPr>
                        <a:t>FIESP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0,16%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effectLst/>
                        </a:rPr>
                        <a:t>BNDS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0,16%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effectLst/>
                        </a:rPr>
                        <a:t>Vale do Rio Doce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0,14%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effectLst/>
                        </a:rPr>
                        <a:t>Grupo Votorantim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0,14%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effectLst/>
                        </a:rPr>
                        <a:t>Gerdau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0,08%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effectLst/>
                        </a:rPr>
                        <a:t>SINE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 err="1">
                          <a:effectLst/>
                        </a:rPr>
                        <a:t>Sicred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0,03%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u="none" strike="noStrike" dirty="0" smtClean="0"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>
                          <a:effectLst/>
                        </a:rPr>
                        <a:t>10,80%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1" name="Título 2"/>
          <p:cNvSpPr>
            <a:spLocks noGrp="1"/>
          </p:cNvSpPr>
          <p:nvPr>
            <p:ph type="title"/>
          </p:nvPr>
        </p:nvSpPr>
        <p:spPr>
          <a:xfrm>
            <a:off x="0" y="28600"/>
            <a:ext cx="9144000" cy="1600200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</a:rPr>
              <a:t>Lembrança espontânea de instituição que promova o empreendedorismo no Brasil </a:t>
            </a:r>
            <a:endParaRPr lang="pt-B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Imagem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742" y="-124638"/>
            <a:ext cx="745326" cy="74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8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70</a:t>
            </a:fld>
            <a:endParaRPr lang="pt-BR"/>
          </a:p>
        </p:txBody>
      </p:sp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790366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O conhecimento que o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</a:rPr>
              <a:t>SEBRAE 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oferece aumenta decisivamente a chance de sucesso de um negócio</a:t>
            </a:r>
          </a:p>
        </p:txBody>
      </p:sp>
      <p:sp>
        <p:nvSpPr>
          <p:cNvPr id="11" name="Espaço Reservado para Conteúdo 4"/>
          <p:cNvSpPr txBox="1">
            <a:spLocks/>
          </p:cNvSpPr>
          <p:nvPr/>
        </p:nvSpPr>
        <p:spPr>
          <a:xfrm>
            <a:off x="-36512" y="6120680"/>
            <a:ext cx="6048672" cy="69269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19378"/>
            <a:ext cx="745326" cy="745326"/>
          </a:xfrm>
          <a:prstGeom prst="rect">
            <a:avLst/>
          </a:prstGeom>
        </p:spPr>
      </p:pic>
      <p:sp>
        <p:nvSpPr>
          <p:cNvPr id="12" name="Retângulo de cantos arredondados 11">
            <a:hlinkClick r:id="rId5" action="ppaction://hlinksldjump"/>
          </p:cNvPr>
          <p:cNvSpPr/>
          <p:nvPr/>
        </p:nvSpPr>
        <p:spPr>
          <a:xfrm>
            <a:off x="7092280" y="5726534"/>
            <a:ext cx="1918462" cy="510778"/>
          </a:xfrm>
          <a:prstGeom prst="roundRect">
            <a:avLst/>
          </a:prstGeom>
          <a:solidFill>
            <a:srgbClr val="5959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Resultados/comparação por Região/UF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41710492"/>
              </p:ext>
            </p:extLst>
          </p:nvPr>
        </p:nvGraphicFramePr>
        <p:xfrm>
          <a:off x="539552" y="1556792"/>
          <a:ext cx="8064896" cy="420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Espaço Reservado para Conteúdo 4"/>
          <p:cNvSpPr txBox="1">
            <a:spLocks/>
          </p:cNvSpPr>
          <p:nvPr/>
        </p:nvSpPr>
        <p:spPr>
          <a:xfrm>
            <a:off x="6300192" y="6251004"/>
            <a:ext cx="2304256" cy="5623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200" dirty="0" smtClean="0"/>
              <a:t>Base 2015: 5.970 respondentes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200" dirty="0" smtClean="0"/>
              <a:t>Base 2016</a:t>
            </a:r>
            <a:r>
              <a:rPr lang="pt-BR" sz="1200" smtClean="0"/>
              <a:t>: 9.652 </a:t>
            </a:r>
            <a:r>
              <a:rPr lang="pt-BR" sz="1200" dirty="0" smtClean="0"/>
              <a:t>respondentes</a:t>
            </a:r>
            <a:endParaRPr lang="pt-BR" sz="1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361184" y="562560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smtClean="0"/>
              <a:t>No cálculo desta variável não foram consideradas as respostas NS/NR.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23517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71</a:t>
            </a:fld>
            <a:endParaRPr lang="pt-BR" dirty="0"/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-36512" y="6165304"/>
            <a:ext cx="4464496" cy="72008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200" dirty="0" smtClean="0"/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-36512" y="6165304"/>
            <a:ext cx="4392488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200" dirty="0" smtClean="0">
              <a:solidFill>
                <a:srgbClr val="FF0000"/>
              </a:solidFill>
            </a:endParaRPr>
          </a:p>
        </p:txBody>
      </p:sp>
      <p:sp>
        <p:nvSpPr>
          <p:cNvPr id="13" name="Espaço Reservado para Conteúdo 4"/>
          <p:cNvSpPr txBox="1">
            <a:spLocks/>
          </p:cNvSpPr>
          <p:nvPr/>
        </p:nvSpPr>
        <p:spPr>
          <a:xfrm>
            <a:off x="-36512" y="6381328"/>
            <a:ext cx="8784976" cy="72008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</p:txBody>
      </p:sp>
      <p:sp>
        <p:nvSpPr>
          <p:cNvPr id="14" name="Título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440160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O conhecimento que o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</a:rPr>
              <a:t>SEBRAE 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oferece aumenta decisivamente a chance de sucesso de um negócio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957210"/>
              </p:ext>
            </p:extLst>
          </p:nvPr>
        </p:nvGraphicFramePr>
        <p:xfrm>
          <a:off x="971999" y="1268760"/>
          <a:ext cx="7200003" cy="24482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36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067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06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497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Centro-Oeste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MT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7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85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7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32,8%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24,4%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28,9%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31,4%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7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60,6%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67,9%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62,8%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61,4%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7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97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309727"/>
              </p:ext>
            </p:extLst>
          </p:nvPr>
        </p:nvGraphicFramePr>
        <p:xfrm>
          <a:off x="179512" y="3933296"/>
          <a:ext cx="8460004" cy="237602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11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394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Nordeste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BA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PB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43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43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43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26,9%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31,7%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24,5%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29,8%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28,6%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43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68,2%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60,9%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67,9%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65,2%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64,9%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943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43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88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72</a:t>
            </a:fld>
            <a:endParaRPr lang="pt-BR" dirty="0"/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-36512" y="6381328"/>
            <a:ext cx="8568952" cy="72008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</p:txBody>
      </p:sp>
      <p:sp>
        <p:nvSpPr>
          <p:cNvPr id="13" name="Título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440160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O conhecimento que o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</a:rPr>
              <a:t>SEBRAE 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oferece aumenta decisivamente a chance de sucesso de um negócio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90491"/>
              </p:ext>
            </p:extLst>
          </p:nvPr>
        </p:nvGraphicFramePr>
        <p:xfrm>
          <a:off x="971999" y="1268761"/>
          <a:ext cx="7200003" cy="244827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36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067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06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497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Nordeste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SE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26,9%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27,2%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24,5%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66,3%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65,2%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67,2%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66,3%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144017"/>
              </p:ext>
            </p:extLst>
          </p:nvPr>
        </p:nvGraphicFramePr>
        <p:xfrm>
          <a:off x="179514" y="3861048"/>
          <a:ext cx="8459997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1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1954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26,1%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28,5%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23,8%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30,4%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26,9%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31,4%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69,3%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65,0%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69,8%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67,7%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60,4%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68,7%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64,4%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88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73</a:t>
            </a:fld>
            <a:endParaRPr lang="pt-BR" dirty="0"/>
          </a:p>
        </p:txBody>
      </p:sp>
      <p:sp>
        <p:nvSpPr>
          <p:cNvPr id="10" name="Espaço Reservado para Conteúdo 4"/>
          <p:cNvSpPr txBox="1">
            <a:spLocks/>
          </p:cNvSpPr>
          <p:nvPr/>
        </p:nvSpPr>
        <p:spPr>
          <a:xfrm>
            <a:off x="-36512" y="6309320"/>
            <a:ext cx="8568952" cy="72008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</p:txBody>
      </p:sp>
      <p:sp>
        <p:nvSpPr>
          <p:cNvPr id="11" name="Título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584176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O conhecimento que o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</a:rPr>
              <a:t>SEBRAE 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oferece aumenta decisivamente a chance de sucesso de um negócio</a:t>
            </a:r>
          </a:p>
        </p:txBody>
      </p:sp>
      <p:pic>
        <p:nvPicPr>
          <p:cNvPr id="8" name="Imagem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-52630"/>
            <a:ext cx="745326" cy="745326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454569"/>
              </p:ext>
            </p:extLst>
          </p:nvPr>
        </p:nvGraphicFramePr>
        <p:xfrm>
          <a:off x="971999" y="1340768"/>
          <a:ext cx="7200002" cy="237626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25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394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Sudeste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MG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26,7%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26,5%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28,5%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66,3%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66,9%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66,7%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61,1%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251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949218"/>
              </p:ext>
            </p:extLst>
          </p:nvPr>
        </p:nvGraphicFramePr>
        <p:xfrm>
          <a:off x="1332000" y="3933297"/>
          <a:ext cx="6480001" cy="230401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996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291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Sul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14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14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914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29,0%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31,3%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28,5%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14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62,3%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59,8%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64,6%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914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14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03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92"/>
            <a:ext cx="9143999" cy="6957392"/>
          </a:xfrm>
          <a:prstGeom prst="rect">
            <a:avLst/>
          </a:prstGeom>
        </p:spPr>
      </p:pic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0" y="-99392"/>
            <a:ext cx="9180512" cy="1152128"/>
          </a:xfrm>
          <a:solidFill>
            <a:schemeClr val="accent5">
              <a:lumMod val="75000"/>
            </a:schemeClr>
          </a:solidFill>
        </p:spPr>
        <p:txBody>
          <a:bodyPr anchor="ctr"/>
          <a:lstStyle/>
          <a:p>
            <a:pPr>
              <a:lnSpc>
                <a:spcPts val="4600"/>
              </a:lnSpc>
            </a:pPr>
            <a:r>
              <a:rPr lang="pt-BR" sz="4000">
                <a:solidFill>
                  <a:schemeClr val="bg1"/>
                </a:solidFill>
              </a:rPr>
              <a:t>É fácil fazer negócios com o SEBRAE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74</a:t>
            </a:fld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491880" y="3717032"/>
            <a:ext cx="5472608" cy="2880320"/>
          </a:xfrm>
          <a:prstGeom prst="roundRect">
            <a:avLst/>
          </a:prstGeom>
          <a:solidFill>
            <a:srgbClr val="7F7F7F">
              <a:alpha val="94902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smtClean="0"/>
              <a:t>A </a:t>
            </a:r>
            <a:r>
              <a:rPr lang="pt-BR" sz="2400" dirty="0"/>
              <a:t>concordância </a:t>
            </a:r>
            <a:r>
              <a:rPr lang="pt-BR" sz="2400" dirty="0" smtClean="0"/>
              <a:t>média em 2016 é 8,1.</a:t>
            </a:r>
          </a:p>
          <a:p>
            <a:pPr algn="ctr"/>
            <a:r>
              <a:rPr lang="pt-BR" sz="2400" dirty="0" smtClean="0"/>
              <a:t>Em relação ao ano anterior, as notas altas demonstram um pequeno declínio enquanto que as notas baixas e médias apresentam um leve progresso. </a:t>
            </a:r>
          </a:p>
        </p:txBody>
      </p:sp>
    </p:spTree>
    <p:extLst>
      <p:ext uri="{BB962C8B-B14F-4D97-AF65-F5344CB8AC3E}">
        <p14:creationId xmlns:p14="http://schemas.microsoft.com/office/powerpoint/2010/main" val="150218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75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373127746"/>
              </p:ext>
            </p:extLst>
          </p:nvPr>
        </p:nvGraphicFramePr>
        <p:xfrm>
          <a:off x="395536" y="-1539552"/>
          <a:ext cx="8556492" cy="7101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have direita 8"/>
          <p:cNvSpPr/>
          <p:nvPr/>
        </p:nvSpPr>
        <p:spPr>
          <a:xfrm rot="16200000">
            <a:off x="7236296" y="2296617"/>
            <a:ext cx="360040" cy="1080120"/>
          </a:xfrm>
          <a:prstGeom prst="rightBrac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-36512" y="5949280"/>
            <a:ext cx="6336704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  <a:p>
            <a:pPr lvl="0"/>
            <a:r>
              <a:rPr lang="pt-BR" sz="1200" dirty="0" smtClean="0"/>
              <a:t>Base</a:t>
            </a:r>
            <a:r>
              <a:rPr lang="pt-BR" sz="1200" smtClean="0"/>
              <a:t>: 10.244 </a:t>
            </a:r>
            <a:r>
              <a:rPr lang="pt-BR" sz="1200" dirty="0" smtClean="0"/>
              <a:t>respostas	NR</a:t>
            </a:r>
            <a:r>
              <a:rPr lang="pt-BR" sz="1200" smtClean="0"/>
              <a:t>: 1,8%</a:t>
            </a:r>
            <a:endParaRPr lang="pt-BR" sz="12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5830">
            <a:off x="599692" y="2151735"/>
            <a:ext cx="1735077" cy="151004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078330"/>
            <a:ext cx="409006" cy="409006"/>
          </a:xfrm>
          <a:prstGeom prst="rect">
            <a:avLst/>
          </a:prstGeom>
        </p:spPr>
      </p:pic>
      <p:sp>
        <p:nvSpPr>
          <p:cNvPr id="16" name="Título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790366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É fácil fazer negócios com o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SEBRAE,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ou seja, é fácil acessar seus produtos e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serviços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tângulo de cantos arredondados 9">
            <a:hlinkClick r:id="rId6" action="ppaction://hlinksldjump"/>
          </p:cNvPr>
          <p:cNvSpPr/>
          <p:nvPr/>
        </p:nvSpPr>
        <p:spPr>
          <a:xfrm>
            <a:off x="7092280" y="6230590"/>
            <a:ext cx="1368152" cy="51077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Comparação 2015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164288" y="234888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37,4%</a:t>
            </a:r>
            <a:endParaRPr lang="pt-BR" sz="1400" b="1" dirty="0"/>
          </a:p>
        </p:txBody>
      </p:sp>
      <p:sp>
        <p:nvSpPr>
          <p:cNvPr id="15" name="CaixaDeTexto 14"/>
          <p:cNvSpPr txBox="1"/>
          <p:nvPr/>
        </p:nvSpPr>
        <p:spPr>
          <a:xfrm rot="20791296">
            <a:off x="879679" y="2465376"/>
            <a:ext cx="1236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Média 8,1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2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76</a:t>
            </a:fld>
            <a:endParaRPr lang="pt-BR"/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-108520" y="6120680"/>
            <a:ext cx="6048672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</p:txBody>
      </p:sp>
      <p:sp>
        <p:nvSpPr>
          <p:cNvPr id="11" name="Título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790366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É fácil fazer negócios com o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SEBRAE,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ou seja, é fácil acessar seus produtos e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serviços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Imagem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19378"/>
            <a:ext cx="745326" cy="745326"/>
          </a:xfrm>
          <a:prstGeom prst="rect">
            <a:avLst/>
          </a:prstGeom>
        </p:spPr>
      </p:pic>
      <p:sp>
        <p:nvSpPr>
          <p:cNvPr id="12" name="Retângulo de cantos arredondados 11">
            <a:hlinkClick r:id="rId5" action="ppaction://hlinksldjump"/>
          </p:cNvPr>
          <p:cNvSpPr/>
          <p:nvPr/>
        </p:nvSpPr>
        <p:spPr>
          <a:xfrm>
            <a:off x="7092280" y="5726534"/>
            <a:ext cx="1918462" cy="510778"/>
          </a:xfrm>
          <a:prstGeom prst="roundRect">
            <a:avLst/>
          </a:prstGeom>
          <a:solidFill>
            <a:srgbClr val="5959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Resultados/comparação por Região/UF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663289040"/>
              </p:ext>
            </p:extLst>
          </p:nvPr>
        </p:nvGraphicFramePr>
        <p:xfrm>
          <a:off x="539552" y="1412776"/>
          <a:ext cx="8064896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Espaço Reservado para Conteúdo 4"/>
          <p:cNvSpPr txBox="1">
            <a:spLocks/>
          </p:cNvSpPr>
          <p:nvPr/>
        </p:nvSpPr>
        <p:spPr>
          <a:xfrm>
            <a:off x="6277065" y="6251004"/>
            <a:ext cx="2327383" cy="5623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200" dirty="0" smtClean="0"/>
              <a:t>Base 2015: 4.746 respondentes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200" dirty="0" smtClean="0"/>
              <a:t>Base 2016</a:t>
            </a:r>
            <a:r>
              <a:rPr lang="pt-BR" sz="1200" smtClean="0"/>
              <a:t>: 8.213 </a:t>
            </a:r>
            <a:r>
              <a:rPr lang="pt-BR" sz="1200" dirty="0" smtClean="0"/>
              <a:t>respondentes</a:t>
            </a:r>
            <a:endParaRPr lang="pt-BR" sz="1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361184" y="562560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smtClean="0"/>
              <a:t>No cálculo desta variável não foram consideradas as respostas NS/NR.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38097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77</a:t>
            </a:fld>
            <a:endParaRPr lang="pt-BR" dirty="0"/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-36512" y="6165304"/>
            <a:ext cx="4464496" cy="72008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200" dirty="0" smtClean="0"/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-36512" y="6165304"/>
            <a:ext cx="4392488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200" dirty="0" smtClean="0">
              <a:solidFill>
                <a:srgbClr val="FF0000"/>
              </a:solidFill>
            </a:endParaRPr>
          </a:p>
        </p:txBody>
      </p:sp>
      <p:sp>
        <p:nvSpPr>
          <p:cNvPr id="13" name="Espaço Reservado para Conteúdo 4"/>
          <p:cNvSpPr txBox="1">
            <a:spLocks/>
          </p:cNvSpPr>
          <p:nvPr/>
        </p:nvSpPr>
        <p:spPr>
          <a:xfrm>
            <a:off x="-36512" y="6336704"/>
            <a:ext cx="8640960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</p:txBody>
      </p:sp>
      <p:sp>
        <p:nvSpPr>
          <p:cNvPr id="14" name="Título 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4176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É fácil fazer negócios com o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SEBRAE,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ou seja, é fácil acessar seus produtos e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serviços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897041"/>
              </p:ext>
            </p:extLst>
          </p:nvPr>
        </p:nvGraphicFramePr>
        <p:xfrm>
          <a:off x="971999" y="1340768"/>
          <a:ext cx="7200003" cy="23042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36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067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06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2674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Centro-Oeste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MT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45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56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16,0%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16,1%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16,6%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45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40,6%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35,4%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32,1%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36,6%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45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39,4%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48,6%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51,8%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46,8%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45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45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854866"/>
              </p:ext>
            </p:extLst>
          </p:nvPr>
        </p:nvGraphicFramePr>
        <p:xfrm>
          <a:off x="179512" y="3861049"/>
          <a:ext cx="8460004" cy="244827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11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497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Nordeste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BA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PB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12,1%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15,3%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15,8%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33,4%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38,1%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36,9%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39,0%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40,7%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54,4%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46,7%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47,3%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48,3%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48,3%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08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78</a:t>
            </a:fld>
            <a:endParaRPr lang="pt-BR" dirty="0"/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-36512" y="6336704"/>
            <a:ext cx="8640960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</p:txBody>
      </p:sp>
      <p:sp>
        <p:nvSpPr>
          <p:cNvPr id="13" name="Título 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1216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É fácil fazer negócios com o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SEBRAE,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ou seja, é fácil acessar seus produtos e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serviços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771301"/>
              </p:ext>
            </p:extLst>
          </p:nvPr>
        </p:nvGraphicFramePr>
        <p:xfrm>
          <a:off x="971999" y="1196752"/>
          <a:ext cx="7200003" cy="244827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36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067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06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497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Nordeste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SE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15,2%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14,9%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32,4%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35,9%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36,2%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34,2%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49,6%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49,0%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52,8%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50,9%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160790"/>
              </p:ext>
            </p:extLst>
          </p:nvPr>
        </p:nvGraphicFramePr>
        <p:xfrm>
          <a:off x="162360" y="3833666"/>
          <a:ext cx="8459997" cy="240364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1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1954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3433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3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3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14,2%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15,5%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13,6%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14,3%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14,1%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3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33,8%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33,4%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39,6%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35,7%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36,5%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40,1%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33,8%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3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52,0%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51,2%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46,8%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49,9%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45,5%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48,4%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52,2%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3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3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80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79</a:t>
            </a:fld>
            <a:endParaRPr lang="pt-BR" dirty="0"/>
          </a:p>
        </p:txBody>
      </p:sp>
      <p:sp>
        <p:nvSpPr>
          <p:cNvPr id="10" name="Espaço Reservado para Conteúdo 4"/>
          <p:cNvSpPr txBox="1">
            <a:spLocks/>
          </p:cNvSpPr>
          <p:nvPr/>
        </p:nvSpPr>
        <p:spPr>
          <a:xfrm>
            <a:off x="-36512" y="6336704"/>
            <a:ext cx="8640960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</p:txBody>
      </p:sp>
      <p:sp>
        <p:nvSpPr>
          <p:cNvPr id="11" name="Título 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4176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É fácil fazer negócios com o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SEBRAE,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ou seja, é fácil acessar seus produtos e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serviços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Imagem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-52630"/>
            <a:ext cx="745326" cy="745326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168452"/>
              </p:ext>
            </p:extLst>
          </p:nvPr>
        </p:nvGraphicFramePr>
        <p:xfrm>
          <a:off x="971999" y="1196752"/>
          <a:ext cx="7200002" cy="237626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25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394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Sudeste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MG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14,1%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19,2%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23,2%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21,5%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40,9%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32,3%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30,1%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34,4%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45,0%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48,5%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46,8%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44,1%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855043"/>
              </p:ext>
            </p:extLst>
          </p:nvPr>
        </p:nvGraphicFramePr>
        <p:xfrm>
          <a:off x="1332000" y="3789040"/>
          <a:ext cx="6480000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9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Sul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29,4%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39,4%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37,5%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49,9%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51,5%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8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753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24137"/>
          </a:xfrm>
          <a:solidFill>
            <a:srgbClr val="595959">
              <a:alpha val="89804"/>
            </a:srgbClr>
          </a:solidFill>
        </p:spPr>
        <p:txBody>
          <a:bodyPr anchor="ctr"/>
          <a:lstStyle/>
          <a:p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 sobre o SEBRAE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schemeClr val="bg1"/>
                </a:solidFill>
              </a:rPr>
              <a:t>8</a:t>
            </a:fld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" y="0"/>
            <a:ext cx="9143603" cy="6858000"/>
          </a:xfrm>
          <a:prstGeom prst="rect">
            <a:avLst/>
          </a:prstGeom>
        </p:spPr>
      </p:pic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0" y="-27384"/>
            <a:ext cx="9180512" cy="1368152"/>
          </a:xfrm>
          <a:solidFill>
            <a:schemeClr val="accent5">
              <a:lumMod val="75000"/>
            </a:schemeClr>
          </a:solidFill>
        </p:spPr>
        <p:txBody>
          <a:bodyPr anchor="ctr"/>
          <a:lstStyle/>
          <a:p>
            <a:r>
              <a:rPr lang="pt-BR" dirty="0" smtClean="0">
                <a:solidFill>
                  <a:schemeClr val="bg1"/>
                </a:solidFill>
              </a:rPr>
              <a:t>Custo-benefício do SEBRAE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schemeClr val="bg1"/>
                </a:solidFill>
              </a:rPr>
              <a:t>80</a:t>
            </a:fld>
            <a:endParaRPr lang="pt-BR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4005064"/>
            <a:ext cx="4464496" cy="2448272"/>
          </a:xfrm>
          <a:prstGeom prst="roundRect">
            <a:avLst/>
          </a:prstGeom>
          <a:solidFill>
            <a:srgbClr val="7F7F7F">
              <a:alpha val="89804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 </a:t>
            </a:r>
            <a:r>
              <a:rPr lang="pt-BR" sz="2400" dirty="0"/>
              <a:t>concordância média </a:t>
            </a:r>
            <a:r>
              <a:rPr lang="pt-BR" sz="2400" dirty="0" smtClean="0"/>
              <a:t>é 8,3.</a:t>
            </a:r>
          </a:p>
          <a:p>
            <a:pPr algn="ctr"/>
            <a:r>
              <a:rPr lang="pt-BR" sz="2400" dirty="0"/>
              <a:t>Na comparação </a:t>
            </a:r>
            <a:r>
              <a:rPr lang="pt-BR" sz="2400" dirty="0" smtClean="0"/>
              <a:t>das notas altas não há </a:t>
            </a:r>
            <a:r>
              <a:rPr lang="pt-BR" sz="2400" dirty="0"/>
              <a:t>mudança significativa </a:t>
            </a:r>
            <a:r>
              <a:rPr lang="pt-BR" sz="2400" dirty="0" smtClean="0"/>
              <a:t>(queda de pouco mais de 1%).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9514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-27384"/>
            <a:ext cx="8928992" cy="1494416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Considero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que os serviços do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SEBRAE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apresentam melhor custo-benefício do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mercado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81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416687059"/>
              </p:ext>
            </p:extLst>
          </p:nvPr>
        </p:nvGraphicFramePr>
        <p:xfrm>
          <a:off x="395536" y="-1035496"/>
          <a:ext cx="8556492" cy="659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have direita 8"/>
          <p:cNvSpPr/>
          <p:nvPr/>
        </p:nvSpPr>
        <p:spPr>
          <a:xfrm rot="16200000">
            <a:off x="7236296" y="2132856"/>
            <a:ext cx="360040" cy="1080120"/>
          </a:xfrm>
          <a:prstGeom prst="rightBrac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" name="Espaço Reservado para Conteúdo 4"/>
          <p:cNvSpPr txBox="1">
            <a:spLocks/>
          </p:cNvSpPr>
          <p:nvPr/>
        </p:nvSpPr>
        <p:spPr>
          <a:xfrm>
            <a:off x="-36512" y="5949280"/>
            <a:ext cx="6336704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  <a:p>
            <a:pPr lvl="0"/>
            <a:r>
              <a:rPr lang="pt-BR" sz="1200" dirty="0" smtClean="0"/>
              <a:t>Base</a:t>
            </a:r>
            <a:r>
              <a:rPr lang="pt-BR" sz="1200" smtClean="0"/>
              <a:t>: 10.244 </a:t>
            </a:r>
            <a:r>
              <a:rPr lang="pt-BR" sz="1200" dirty="0" smtClean="0"/>
              <a:t>respostas	NR</a:t>
            </a:r>
            <a:r>
              <a:rPr lang="pt-BR" sz="1200" smtClean="0"/>
              <a:t>: 1,9%</a:t>
            </a:r>
            <a:endParaRPr lang="pt-BR" sz="12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5830">
            <a:off x="606326" y="2142376"/>
            <a:ext cx="1822174" cy="158584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078330"/>
            <a:ext cx="429538" cy="429538"/>
          </a:xfrm>
          <a:prstGeom prst="rect">
            <a:avLst/>
          </a:prstGeom>
        </p:spPr>
      </p:pic>
      <p:sp>
        <p:nvSpPr>
          <p:cNvPr id="13" name="Retângulo de cantos arredondados 12">
            <a:hlinkClick r:id="rId6" action="ppaction://hlinksldjump"/>
          </p:cNvPr>
          <p:cNvSpPr/>
          <p:nvPr/>
        </p:nvSpPr>
        <p:spPr>
          <a:xfrm>
            <a:off x="7092280" y="6230590"/>
            <a:ext cx="1368152" cy="51077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Comparação 2015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164288" y="222112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41,3%</a:t>
            </a:r>
            <a:endParaRPr lang="pt-BR" sz="1400" b="1" dirty="0"/>
          </a:p>
        </p:txBody>
      </p:sp>
      <p:sp>
        <p:nvSpPr>
          <p:cNvPr id="15" name="CaixaDeTexto 14"/>
          <p:cNvSpPr txBox="1"/>
          <p:nvPr/>
        </p:nvSpPr>
        <p:spPr>
          <a:xfrm rot="20791296">
            <a:off x="795931" y="2518979"/>
            <a:ext cx="1394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Média 8,3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8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82</a:t>
            </a:fld>
            <a:endParaRPr lang="pt-BR"/>
          </a:p>
        </p:txBody>
      </p:sp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107504" y="-27384"/>
            <a:ext cx="8928992" cy="1494416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Considero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que os serviços do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SEBRAE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apresentam melhor custo-benefício do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mercado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Espaço Reservado para Conteúdo 4"/>
          <p:cNvSpPr txBox="1">
            <a:spLocks/>
          </p:cNvSpPr>
          <p:nvPr/>
        </p:nvSpPr>
        <p:spPr>
          <a:xfrm>
            <a:off x="-36512" y="6021288"/>
            <a:ext cx="5400600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</p:txBody>
      </p:sp>
      <p:pic>
        <p:nvPicPr>
          <p:cNvPr id="11" name="Imagem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19378"/>
            <a:ext cx="745326" cy="745326"/>
          </a:xfrm>
          <a:prstGeom prst="rect">
            <a:avLst/>
          </a:prstGeom>
        </p:spPr>
      </p:pic>
      <p:sp>
        <p:nvSpPr>
          <p:cNvPr id="12" name="Retângulo de cantos arredondados 11">
            <a:hlinkClick r:id="rId5" action="ppaction://hlinksldjump"/>
          </p:cNvPr>
          <p:cNvSpPr/>
          <p:nvPr/>
        </p:nvSpPr>
        <p:spPr>
          <a:xfrm>
            <a:off x="7092280" y="5726534"/>
            <a:ext cx="1918462" cy="510778"/>
          </a:xfrm>
          <a:prstGeom prst="roundRect">
            <a:avLst/>
          </a:prstGeom>
          <a:solidFill>
            <a:srgbClr val="5959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Resultados/comparação por Região/UF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496770950"/>
              </p:ext>
            </p:extLst>
          </p:nvPr>
        </p:nvGraphicFramePr>
        <p:xfrm>
          <a:off x="539552" y="1484784"/>
          <a:ext cx="8064896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Espaço Reservado para Conteúdo 4"/>
          <p:cNvSpPr txBox="1">
            <a:spLocks/>
          </p:cNvSpPr>
          <p:nvPr/>
        </p:nvSpPr>
        <p:spPr>
          <a:xfrm>
            <a:off x="6300192" y="6251004"/>
            <a:ext cx="2376264" cy="5623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200" dirty="0" smtClean="0"/>
              <a:t>Base 2015</a:t>
            </a:r>
            <a:r>
              <a:rPr lang="pt-BR" sz="1200" smtClean="0"/>
              <a:t>: 4.533 </a:t>
            </a:r>
            <a:r>
              <a:rPr lang="pt-BR" sz="1200" dirty="0" smtClean="0"/>
              <a:t>respondentes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200" dirty="0" smtClean="0"/>
              <a:t>Base 2016</a:t>
            </a:r>
            <a:r>
              <a:rPr lang="pt-BR" sz="1200" smtClean="0"/>
              <a:t>: 8.106 </a:t>
            </a:r>
            <a:r>
              <a:rPr lang="pt-BR" sz="1200" dirty="0" smtClean="0"/>
              <a:t>respondentes</a:t>
            </a:r>
            <a:endParaRPr lang="pt-BR" sz="1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361184" y="562560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smtClean="0"/>
              <a:t>No cálculo desta variável não foram consideradas as respostas NS/NR.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198280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83</a:t>
            </a:fld>
            <a:endParaRPr lang="pt-BR" dirty="0"/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-36512" y="6165304"/>
            <a:ext cx="4464496" cy="72008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200" dirty="0" smtClean="0"/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-36512" y="6165304"/>
            <a:ext cx="4392488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200" dirty="0" smtClean="0">
              <a:solidFill>
                <a:srgbClr val="FF0000"/>
              </a:solidFill>
            </a:endParaRPr>
          </a:p>
        </p:txBody>
      </p:sp>
      <p:sp>
        <p:nvSpPr>
          <p:cNvPr id="11" name="Título 2"/>
          <p:cNvSpPr>
            <a:spLocks noGrp="1"/>
          </p:cNvSpPr>
          <p:nvPr>
            <p:ph type="title"/>
          </p:nvPr>
        </p:nvSpPr>
        <p:spPr>
          <a:xfrm>
            <a:off x="107504" y="-99392"/>
            <a:ext cx="8928992" cy="1368152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Considero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que os serviços do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SEBRAE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apresentam melhor custo-benefício do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mercado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Espaço Reservado para Conteúdo 4"/>
          <p:cNvSpPr txBox="1">
            <a:spLocks/>
          </p:cNvSpPr>
          <p:nvPr/>
        </p:nvSpPr>
        <p:spPr>
          <a:xfrm>
            <a:off x="-36512" y="6408712"/>
            <a:ext cx="8496944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314180"/>
              </p:ext>
            </p:extLst>
          </p:nvPr>
        </p:nvGraphicFramePr>
        <p:xfrm>
          <a:off x="971999" y="1268760"/>
          <a:ext cx="7200003" cy="237626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36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067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06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394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Centro-Oeste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MT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45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56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45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45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45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45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807829"/>
              </p:ext>
            </p:extLst>
          </p:nvPr>
        </p:nvGraphicFramePr>
        <p:xfrm>
          <a:off x="179512" y="3789040"/>
          <a:ext cx="8460004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11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Nordeste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BA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PB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pt-BR" sz="12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  <a:endParaRPr lang="pt-BR" sz="12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</a:t>
                      </a:r>
                      <a:endParaRPr lang="pt-BR" sz="12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  <a:endParaRPr lang="pt-BR" sz="12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35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84</a:t>
            </a:fld>
            <a:endParaRPr lang="pt-BR" dirty="0"/>
          </a:p>
        </p:txBody>
      </p:sp>
      <p:sp>
        <p:nvSpPr>
          <p:cNvPr id="11" name="Título 2"/>
          <p:cNvSpPr>
            <a:spLocks noGrp="1"/>
          </p:cNvSpPr>
          <p:nvPr>
            <p:ph type="title"/>
          </p:nvPr>
        </p:nvSpPr>
        <p:spPr>
          <a:xfrm>
            <a:off x="107504" y="-27384"/>
            <a:ext cx="8928992" cy="1368152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Considero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que os serviços do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SEBRAE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apresentam melhor custo-benefício do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mercado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-36512" y="6336704"/>
            <a:ext cx="9001000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61504"/>
              </p:ext>
            </p:extLst>
          </p:nvPr>
        </p:nvGraphicFramePr>
        <p:xfrm>
          <a:off x="971999" y="1268760"/>
          <a:ext cx="7200003" cy="230425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36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067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06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291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Nordeste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SE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13,8%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13,5%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32,5%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36,6%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33,3%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31,7%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53,7%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53,6%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57,0%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54,8%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006664"/>
              </p:ext>
            </p:extLst>
          </p:nvPr>
        </p:nvGraphicFramePr>
        <p:xfrm>
          <a:off x="179514" y="3717032"/>
          <a:ext cx="8459997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1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1954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13,3%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37,5%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32,0%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35,3%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32,3%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33,4%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32,1%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31,5%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55,8%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57,1%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57,1%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58,3%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53,3%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58,7%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58,4%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77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85</a:t>
            </a:fld>
            <a:endParaRPr lang="pt-BR" dirty="0"/>
          </a:p>
        </p:txBody>
      </p:sp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107504" y="-99392"/>
            <a:ext cx="8928992" cy="1494416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Considero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que os serviços do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SEBRAE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apresentam melhor custo-benefício do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mercado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Espaço Reservado para Conteúdo 4"/>
          <p:cNvSpPr txBox="1">
            <a:spLocks/>
          </p:cNvSpPr>
          <p:nvPr/>
        </p:nvSpPr>
        <p:spPr>
          <a:xfrm>
            <a:off x="-133766" y="6336704"/>
            <a:ext cx="9170262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</a:t>
            </a:r>
            <a:r>
              <a:rPr lang="pt-BR" sz="1200" smtClean="0"/>
              <a:t>escala </a:t>
            </a:r>
          </a:p>
          <a:p>
            <a:r>
              <a:rPr lang="pt-BR" sz="1200" smtClean="0"/>
              <a:t>de </a:t>
            </a:r>
            <a:r>
              <a:rPr lang="pt-BR" sz="1200" dirty="0" smtClean="0"/>
              <a:t>0 a 10 onde 0 significa que “discorda totalmente” e 10 que “concorda totalmente”. Resposta estimulada e única.</a:t>
            </a:r>
          </a:p>
        </p:txBody>
      </p:sp>
      <p:pic>
        <p:nvPicPr>
          <p:cNvPr id="8" name="Imagem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-52630"/>
            <a:ext cx="745326" cy="745326"/>
          </a:xfrm>
          <a:prstGeom prst="rect">
            <a:avLst/>
          </a:prstGeom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76343"/>
              </p:ext>
            </p:extLst>
          </p:nvPr>
        </p:nvGraphicFramePr>
        <p:xfrm>
          <a:off x="971999" y="1268760"/>
          <a:ext cx="7200002" cy="244803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25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497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Sudeste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MG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71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71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16,4%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17,7%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17,1%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71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35,7%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34,4%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31,2%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30,8%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71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53,1%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49,2%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51,0%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52,2%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971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71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420269"/>
              </p:ext>
            </p:extLst>
          </p:nvPr>
        </p:nvGraphicFramePr>
        <p:xfrm>
          <a:off x="1332000" y="3933296"/>
          <a:ext cx="6480001" cy="237602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996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394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Sul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43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43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13,3%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14,3%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43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37,3%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38,4%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40,3%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43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49,4%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47,2%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49,3%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43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43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98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588"/>
            <a:ext cx="9143999" cy="6878588"/>
          </a:xfrm>
          <a:prstGeom prst="rect">
            <a:avLst/>
          </a:prstGeom>
        </p:spPr>
      </p:pic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  <a:solidFill>
            <a:schemeClr val="accent5">
              <a:lumMod val="75000"/>
            </a:schemeClr>
          </a:solidFill>
        </p:spPr>
        <p:txBody>
          <a:bodyPr anchor="ctr"/>
          <a:lstStyle/>
          <a:p>
            <a:pPr>
              <a:lnSpc>
                <a:spcPts val="4600"/>
              </a:lnSpc>
            </a:pPr>
            <a:r>
              <a:rPr lang="pt-BR" sz="4400">
                <a:solidFill>
                  <a:schemeClr val="bg1"/>
                </a:solidFill>
              </a:rPr>
              <a:t>O SEBRAE é o </a:t>
            </a:r>
            <a:r>
              <a:rPr lang="pt-BR" sz="4400" smtClean="0">
                <a:solidFill>
                  <a:schemeClr val="bg1"/>
                </a:solidFill>
              </a:rPr>
              <a:t>maior </a:t>
            </a:r>
            <a:r>
              <a:rPr lang="pt-BR" sz="4400">
                <a:solidFill>
                  <a:schemeClr val="bg1"/>
                </a:solidFill>
              </a:rPr>
              <a:t>especialista em pequenas empresas no Brasil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schemeClr val="bg1"/>
                </a:solidFill>
              </a:rPr>
              <a:t>86</a:t>
            </a:fld>
            <a:endParaRPr lang="pt-BR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79512" y="4437112"/>
            <a:ext cx="5472608" cy="2160240"/>
          </a:xfrm>
          <a:prstGeom prst="roundRect">
            <a:avLst/>
          </a:prstGeom>
          <a:solidFill>
            <a:srgbClr val="7F7F7F">
              <a:alpha val="89804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 concordância média </a:t>
            </a:r>
            <a:r>
              <a:rPr lang="pt-BR" sz="2400" dirty="0"/>
              <a:t>é</a:t>
            </a:r>
            <a:r>
              <a:rPr lang="pt-BR" sz="2400" dirty="0" smtClean="0"/>
              <a:t> 8,8.</a:t>
            </a:r>
          </a:p>
          <a:p>
            <a:pPr algn="ctr"/>
            <a:r>
              <a:rPr lang="pt-BR" sz="2400" dirty="0" smtClean="0"/>
              <a:t>Na comparação </a:t>
            </a:r>
            <a:r>
              <a:rPr lang="pt-BR" sz="2400" dirty="0"/>
              <a:t>das notas altas </a:t>
            </a:r>
            <a:r>
              <a:rPr lang="pt-BR" sz="2400" dirty="0" smtClean="0"/>
              <a:t>e médias há uma queda pouco significativa, enquanto que, as notas baixas apresentam discreta elevação.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6879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42240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4000" dirty="0" smtClean="0">
                <a:solidFill>
                  <a:schemeClr val="accent5">
                    <a:lumMod val="75000"/>
                  </a:schemeClr>
                </a:solidFill>
              </a:rPr>
              <a:t>O SEBRAE 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</a:rPr>
              <a:t>é o </a:t>
            </a:r>
            <a:r>
              <a:rPr lang="pt-BR" sz="4000" dirty="0" smtClean="0">
                <a:solidFill>
                  <a:schemeClr val="accent5">
                    <a:lumMod val="75000"/>
                  </a:schemeClr>
                </a:solidFill>
              </a:rPr>
              <a:t>maior 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</a:rPr>
              <a:t>especialista em pequenas empresas no </a:t>
            </a:r>
            <a:r>
              <a:rPr lang="pt-BR" sz="4000" dirty="0" smtClean="0">
                <a:solidFill>
                  <a:schemeClr val="accent5">
                    <a:lumMod val="75000"/>
                  </a:schemeClr>
                </a:solidFill>
              </a:rPr>
              <a:t>Brasil</a:t>
            </a:r>
            <a:endParaRPr lang="pt-BR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87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541686008"/>
              </p:ext>
            </p:extLst>
          </p:nvPr>
        </p:nvGraphicFramePr>
        <p:xfrm>
          <a:off x="395536" y="-891480"/>
          <a:ext cx="8556492" cy="645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have direita 8"/>
          <p:cNvSpPr/>
          <p:nvPr/>
        </p:nvSpPr>
        <p:spPr>
          <a:xfrm rot="16200000">
            <a:off x="7236296" y="1412777"/>
            <a:ext cx="360040" cy="1080120"/>
          </a:xfrm>
          <a:prstGeom prst="rightBrac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5830">
            <a:off x="610808" y="2136053"/>
            <a:ext cx="1881022" cy="163706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54" y="1916832"/>
            <a:ext cx="443410" cy="443410"/>
          </a:xfrm>
          <a:prstGeom prst="rect">
            <a:avLst/>
          </a:prstGeom>
        </p:spPr>
      </p:pic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-36512" y="5949280"/>
            <a:ext cx="6336704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  <a:p>
            <a:pPr lvl="0"/>
            <a:r>
              <a:rPr lang="pt-BR" sz="1200" dirty="0" smtClean="0"/>
              <a:t>Base</a:t>
            </a:r>
            <a:r>
              <a:rPr lang="pt-BR" sz="1200" smtClean="0"/>
              <a:t>: 10.244 </a:t>
            </a:r>
            <a:r>
              <a:rPr lang="pt-BR" sz="1200" dirty="0" smtClean="0"/>
              <a:t>respostas</a:t>
            </a:r>
            <a:r>
              <a:rPr lang="pt-BR" sz="1200" smtClean="0"/>
              <a:t>	NR:1,7%</a:t>
            </a:r>
            <a:endParaRPr lang="pt-BR" sz="1200" dirty="0"/>
          </a:p>
        </p:txBody>
      </p:sp>
      <p:sp>
        <p:nvSpPr>
          <p:cNvPr id="13" name="Retângulo de cantos arredondados 12">
            <a:hlinkClick r:id="rId6" action="ppaction://hlinksldjump"/>
          </p:cNvPr>
          <p:cNvSpPr/>
          <p:nvPr/>
        </p:nvSpPr>
        <p:spPr>
          <a:xfrm>
            <a:off x="7092280" y="6230590"/>
            <a:ext cx="1368152" cy="51077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Comparação 2015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164288" y="148478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60,1%</a:t>
            </a:r>
            <a:endParaRPr lang="pt-BR" sz="1400" b="1" dirty="0"/>
          </a:p>
        </p:txBody>
      </p:sp>
      <p:sp>
        <p:nvSpPr>
          <p:cNvPr id="15" name="CaixaDeTexto 14"/>
          <p:cNvSpPr txBox="1"/>
          <p:nvPr/>
        </p:nvSpPr>
        <p:spPr>
          <a:xfrm rot="20791296">
            <a:off x="814330" y="2512644"/>
            <a:ext cx="144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Média 8,8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9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88</a:t>
            </a:fld>
            <a:endParaRPr lang="pt-BR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6372200" y="6251004"/>
            <a:ext cx="2304256" cy="5623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200" smtClean="0"/>
              <a:t>Base 2015: 5.667 respondentes</a:t>
            </a:r>
            <a:endParaRPr lang="pt-BR" sz="1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pt-BR" sz="1200" dirty="0" smtClean="0"/>
              <a:t>Base 2016</a:t>
            </a:r>
            <a:r>
              <a:rPr lang="pt-BR" sz="1200" smtClean="0"/>
              <a:t>: 9.177 </a:t>
            </a:r>
            <a:r>
              <a:rPr lang="pt-BR" sz="1200" dirty="0" smtClean="0"/>
              <a:t>respondentes </a:t>
            </a:r>
            <a:endParaRPr lang="pt-BR" sz="1200" dirty="0"/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-36512" y="6021288"/>
            <a:ext cx="5400600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</p:txBody>
      </p:sp>
      <p:sp>
        <p:nvSpPr>
          <p:cNvPr id="11" name="Título 2"/>
          <p:cNvSpPr>
            <a:spLocks noGrp="1"/>
          </p:cNvSpPr>
          <p:nvPr>
            <p:ph type="title"/>
          </p:nvPr>
        </p:nvSpPr>
        <p:spPr>
          <a:xfrm>
            <a:off x="107504" y="62376"/>
            <a:ext cx="8928992" cy="142240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4000" dirty="0" smtClean="0">
                <a:solidFill>
                  <a:schemeClr val="accent5">
                    <a:lumMod val="75000"/>
                  </a:schemeClr>
                </a:solidFill>
              </a:rPr>
              <a:t>O SEBRAE 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</a:rPr>
              <a:t>é o melhor especialista em pequenas empresas no </a:t>
            </a:r>
            <a:r>
              <a:rPr lang="pt-BR" sz="4000" dirty="0" smtClean="0">
                <a:solidFill>
                  <a:schemeClr val="accent5">
                    <a:lumMod val="75000"/>
                  </a:schemeClr>
                </a:solidFill>
              </a:rPr>
              <a:t>Brasil</a:t>
            </a:r>
            <a:endParaRPr lang="pt-BR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Imagem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194" y="-99392"/>
            <a:ext cx="745326" cy="745326"/>
          </a:xfrm>
          <a:prstGeom prst="rect">
            <a:avLst/>
          </a:prstGeom>
        </p:spPr>
      </p:pic>
      <p:sp>
        <p:nvSpPr>
          <p:cNvPr id="12" name="Retângulo de cantos arredondados 11">
            <a:hlinkClick r:id="rId5" action="ppaction://hlinksldjump"/>
          </p:cNvPr>
          <p:cNvSpPr/>
          <p:nvPr/>
        </p:nvSpPr>
        <p:spPr>
          <a:xfrm>
            <a:off x="7092280" y="5726534"/>
            <a:ext cx="1918462" cy="510778"/>
          </a:xfrm>
          <a:prstGeom prst="roundRect">
            <a:avLst/>
          </a:prstGeom>
          <a:solidFill>
            <a:srgbClr val="5959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Resultados/comparação por Região/UF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4154571941"/>
              </p:ext>
            </p:extLst>
          </p:nvPr>
        </p:nvGraphicFramePr>
        <p:xfrm>
          <a:off x="539552" y="1412776"/>
          <a:ext cx="8064896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3361184" y="562560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smtClean="0"/>
              <a:t>No cálculo desta variável não foram consideradas as respostas NS/NR.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86582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89</a:t>
            </a:fld>
            <a:endParaRPr lang="pt-BR" dirty="0"/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-36512" y="6165304"/>
            <a:ext cx="4464496" cy="72008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200" dirty="0" smtClean="0"/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-36512" y="6165304"/>
            <a:ext cx="4392488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200" dirty="0" smtClean="0">
              <a:solidFill>
                <a:srgbClr val="FF0000"/>
              </a:solidFill>
            </a:endParaRPr>
          </a:p>
        </p:txBody>
      </p:sp>
      <p:sp>
        <p:nvSpPr>
          <p:cNvPr id="13" name="Espaço Reservado para Conteúdo 4"/>
          <p:cNvSpPr txBox="1">
            <a:spLocks/>
          </p:cNvSpPr>
          <p:nvPr/>
        </p:nvSpPr>
        <p:spPr>
          <a:xfrm>
            <a:off x="-36512" y="6264696"/>
            <a:ext cx="8568952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</p:txBody>
      </p:sp>
      <p:sp>
        <p:nvSpPr>
          <p:cNvPr id="14" name="Título 2"/>
          <p:cNvSpPr>
            <a:spLocks noGrp="1"/>
          </p:cNvSpPr>
          <p:nvPr>
            <p:ph type="title"/>
          </p:nvPr>
        </p:nvSpPr>
        <p:spPr>
          <a:xfrm>
            <a:off x="107504" y="-27384"/>
            <a:ext cx="8928992" cy="1196752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4000" dirty="0" smtClean="0">
                <a:solidFill>
                  <a:schemeClr val="accent5">
                    <a:lumMod val="75000"/>
                  </a:schemeClr>
                </a:solidFill>
              </a:rPr>
              <a:t>O SEBRAE 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</a:rPr>
              <a:t>é o melhor especialista em pequenas empresas no </a:t>
            </a:r>
            <a:r>
              <a:rPr lang="pt-BR" sz="4000" dirty="0" smtClean="0">
                <a:solidFill>
                  <a:schemeClr val="accent5">
                    <a:lumMod val="75000"/>
                  </a:schemeClr>
                </a:solidFill>
              </a:rPr>
              <a:t>Brasil</a:t>
            </a:r>
            <a:endParaRPr lang="pt-BR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635446"/>
              </p:ext>
            </p:extLst>
          </p:nvPr>
        </p:nvGraphicFramePr>
        <p:xfrm>
          <a:off x="971999" y="1196752"/>
          <a:ext cx="7200002" cy="23042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36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067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068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29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Centro-Oeste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MT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16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27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916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22,8%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26,1%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24,1%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16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64,2%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69,8%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65,4%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68,5%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916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16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345853"/>
              </p:ext>
            </p:extLst>
          </p:nvPr>
        </p:nvGraphicFramePr>
        <p:xfrm>
          <a:off x="179512" y="3689650"/>
          <a:ext cx="8460004" cy="240364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11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433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Nordeste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BA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PB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3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3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3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21,5%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24,5%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22,2%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21,7%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26,8%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3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75,3%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69,4%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70,9%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73,5%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69,5%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3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3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82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0" y="-27384"/>
            <a:ext cx="9176030" cy="1368152"/>
          </a:xfrm>
          <a:prstGeom prst="rect">
            <a:avLst/>
          </a:prstGeom>
          <a:solidFill>
            <a:srgbClr val="595959">
              <a:alpha val="89804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 para pequena empresa no Brasil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schemeClr val="bg1"/>
                </a:solidFill>
              </a:rPr>
              <a:t>9</a:t>
            </a:fld>
            <a:endParaRPr lang="pt-BR">
              <a:solidFill>
                <a:schemeClr val="bg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0" y="4005064"/>
            <a:ext cx="9176030" cy="2880320"/>
          </a:xfrm>
          <a:prstGeom prst="roundRect">
            <a:avLst/>
          </a:prstGeom>
          <a:solidFill>
            <a:srgbClr val="7F7F7F">
              <a:alpha val="94902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	Cerca de 68,0% dos entrevistados conhecem alguma instituição de apoio para a pequena empresa (ante a 54,4% do ano anterior). </a:t>
            </a:r>
          </a:p>
          <a:p>
            <a:pPr algn="ctr"/>
            <a:r>
              <a:rPr lang="pt-BR" sz="2400" dirty="0"/>
              <a:t>	</a:t>
            </a:r>
            <a:r>
              <a:rPr lang="pt-BR" sz="2400" dirty="0" smtClean="0"/>
              <a:t>Dos que conhecem, 88,0% têm o SEBRAE como primeira lembrança, ou seja, 59,9% da população.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Na comparação 2015/2016 houve aumento de 11,5 </a:t>
            </a:r>
            <a:r>
              <a:rPr lang="pt-BR" sz="2400" dirty="0">
                <a:solidFill>
                  <a:schemeClr val="bg1"/>
                </a:solidFill>
              </a:rPr>
              <a:t>pontos percentuais (no </a:t>
            </a:r>
            <a:r>
              <a:rPr lang="pt-BR" sz="2400" dirty="0" smtClean="0">
                <a:solidFill>
                  <a:schemeClr val="bg1"/>
                </a:solidFill>
              </a:rPr>
              <a:t>total da população) na primeira lembrança do SEBRAE.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8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90</a:t>
            </a:fld>
            <a:endParaRPr lang="pt-BR" dirty="0"/>
          </a:p>
        </p:txBody>
      </p:sp>
      <p:sp>
        <p:nvSpPr>
          <p:cNvPr id="13" name="Título 2"/>
          <p:cNvSpPr>
            <a:spLocks noGrp="1"/>
          </p:cNvSpPr>
          <p:nvPr>
            <p:ph type="title"/>
          </p:nvPr>
        </p:nvSpPr>
        <p:spPr>
          <a:xfrm>
            <a:off x="107504" y="-27384"/>
            <a:ext cx="8928992" cy="1296144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4000" dirty="0" smtClean="0">
                <a:solidFill>
                  <a:schemeClr val="accent5">
                    <a:lumMod val="75000"/>
                  </a:schemeClr>
                </a:solidFill>
              </a:rPr>
              <a:t>O SEBRAE 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</a:rPr>
              <a:t>é o melhor especialista em pequenas empresas no </a:t>
            </a:r>
            <a:r>
              <a:rPr lang="pt-BR" sz="4000" dirty="0" smtClean="0">
                <a:solidFill>
                  <a:schemeClr val="accent5">
                    <a:lumMod val="75000"/>
                  </a:schemeClr>
                </a:solidFill>
              </a:rPr>
              <a:t>Brasil</a:t>
            </a:r>
            <a:endParaRPr lang="pt-BR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-36512" y="6336704"/>
            <a:ext cx="8568952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036945"/>
              </p:ext>
            </p:extLst>
          </p:nvPr>
        </p:nvGraphicFramePr>
        <p:xfrm>
          <a:off x="971999" y="1268757"/>
          <a:ext cx="7200003" cy="223225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36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067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06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188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Nordeste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SE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23,0%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22,6%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19,8%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68,9%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67,8%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70,3%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023710"/>
              </p:ext>
            </p:extLst>
          </p:nvPr>
        </p:nvGraphicFramePr>
        <p:xfrm>
          <a:off x="179514" y="3717312"/>
          <a:ext cx="8459997" cy="2520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1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1954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19,7%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23,6%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22,4%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23,5%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24,6%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77,4%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71,0%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73,8%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72,4%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65,3%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68,5%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71,4%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42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91</a:t>
            </a:fld>
            <a:endParaRPr lang="pt-BR" dirty="0"/>
          </a:p>
        </p:txBody>
      </p:sp>
      <p:sp>
        <p:nvSpPr>
          <p:cNvPr id="11" name="Título 2"/>
          <p:cNvSpPr>
            <a:spLocks noGrp="1"/>
          </p:cNvSpPr>
          <p:nvPr>
            <p:ph type="title"/>
          </p:nvPr>
        </p:nvSpPr>
        <p:spPr>
          <a:xfrm>
            <a:off x="107504" y="-99392"/>
            <a:ext cx="8928992" cy="1368152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pt-BR" sz="4000" dirty="0" smtClean="0">
                <a:solidFill>
                  <a:schemeClr val="accent5">
                    <a:lumMod val="75000"/>
                  </a:schemeClr>
                </a:solidFill>
              </a:rPr>
              <a:t>O SEBRAE 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</a:rPr>
              <a:t>é o melhor especialista em pequenas empresas no </a:t>
            </a:r>
            <a:r>
              <a:rPr lang="pt-BR" sz="4000" dirty="0" smtClean="0">
                <a:solidFill>
                  <a:schemeClr val="accent5">
                    <a:lumMod val="75000"/>
                  </a:schemeClr>
                </a:solidFill>
              </a:rPr>
              <a:t>Brasil</a:t>
            </a:r>
            <a:endParaRPr lang="pt-BR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-36512" y="6336704"/>
            <a:ext cx="8568952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194" y="-171400"/>
            <a:ext cx="745326" cy="745326"/>
          </a:xfrm>
          <a:prstGeom prst="rect">
            <a:avLst/>
          </a:prstGeo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164094"/>
              </p:ext>
            </p:extLst>
          </p:nvPr>
        </p:nvGraphicFramePr>
        <p:xfrm>
          <a:off x="971999" y="1340770"/>
          <a:ext cx="7200002" cy="237626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25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394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Sudeste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MG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22,0%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25,0%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24,9%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26,4%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70,5%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65,2%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66,3%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62,0%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180177"/>
              </p:ext>
            </p:extLst>
          </p:nvPr>
        </p:nvGraphicFramePr>
        <p:xfrm>
          <a:off x="1332000" y="3861048"/>
          <a:ext cx="6480001" cy="239131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996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416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Sul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161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161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9,7%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161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24,8%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26,3%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28,3%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161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63,8%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63,9%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66,3%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161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161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87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368152"/>
          </a:xfrm>
          <a:solidFill>
            <a:schemeClr val="accent5">
              <a:lumMod val="75000"/>
            </a:schemeClr>
          </a:solidFill>
        </p:spPr>
        <p:txBody>
          <a:bodyPr anchor="ctr"/>
          <a:lstStyle/>
          <a:p>
            <a:pPr>
              <a:lnSpc>
                <a:spcPts val="4600"/>
              </a:lnSpc>
            </a:pPr>
            <a:r>
              <a:rPr lang="pt-BR" sz="4800" smtClean="0">
                <a:solidFill>
                  <a:schemeClr val="bg1"/>
                </a:solidFill>
              </a:rPr>
              <a:t>O SEBRAE está sempre por perto disponível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schemeClr val="bg1"/>
                </a:solidFill>
              </a:rPr>
              <a:t>92</a:t>
            </a:fld>
            <a:endParaRPr lang="pt-BR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635896" y="1556792"/>
            <a:ext cx="4464496" cy="3528392"/>
          </a:xfrm>
          <a:prstGeom prst="round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 média de concordância é 8,1.</a:t>
            </a:r>
          </a:p>
          <a:p>
            <a:pPr algn="ctr"/>
            <a:r>
              <a:rPr lang="pt-BR" sz="2400" dirty="0"/>
              <a:t>Na comparação das notas altas e médias </a:t>
            </a:r>
            <a:r>
              <a:rPr lang="pt-BR" sz="2400" dirty="0" smtClean="0"/>
              <a:t>há </a:t>
            </a:r>
            <a:r>
              <a:rPr lang="pt-BR" sz="2400" dirty="0"/>
              <a:t>uma queda pouco significativa, enquanto que, as notas baixas </a:t>
            </a:r>
            <a:r>
              <a:rPr lang="pt-BR" sz="2400" dirty="0" smtClean="0"/>
              <a:t>demostram elevação de 3%.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5946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451346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4000" dirty="0">
                <a:solidFill>
                  <a:schemeClr val="accent5">
                    <a:lumMod val="75000"/>
                  </a:schemeClr>
                </a:solidFill>
              </a:rPr>
              <a:t>Quando eu preciso, o </a:t>
            </a:r>
            <a:r>
              <a:rPr lang="pt-BR" sz="4000" dirty="0" smtClean="0">
                <a:solidFill>
                  <a:schemeClr val="accent5">
                    <a:lumMod val="75000"/>
                  </a:schemeClr>
                </a:solidFill>
              </a:rPr>
              <a:t>SEBRAE 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</a:rPr>
              <a:t>está sempre por perto disponível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93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227342895"/>
              </p:ext>
            </p:extLst>
          </p:nvPr>
        </p:nvGraphicFramePr>
        <p:xfrm>
          <a:off x="395536" y="-1251520"/>
          <a:ext cx="8556492" cy="681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have direita 8"/>
          <p:cNvSpPr/>
          <p:nvPr/>
        </p:nvSpPr>
        <p:spPr>
          <a:xfrm rot="16200000">
            <a:off x="7236296" y="2132856"/>
            <a:ext cx="360040" cy="1080120"/>
          </a:xfrm>
          <a:prstGeom prst="rightBrac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5830">
            <a:off x="605080" y="2144134"/>
            <a:ext cx="1805818" cy="157161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974" y="1988840"/>
            <a:ext cx="425682" cy="425682"/>
          </a:xfrm>
          <a:prstGeom prst="rect">
            <a:avLst/>
          </a:prstGeom>
        </p:spPr>
      </p:pic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-36512" y="5949280"/>
            <a:ext cx="6336704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  <a:p>
            <a:pPr lvl="0"/>
            <a:r>
              <a:rPr lang="pt-BR" sz="1200" dirty="0" smtClean="0"/>
              <a:t>Base</a:t>
            </a:r>
            <a:r>
              <a:rPr lang="pt-BR" sz="1200" smtClean="0"/>
              <a:t>: 10.244 </a:t>
            </a:r>
            <a:r>
              <a:rPr lang="pt-BR" sz="1200" dirty="0" smtClean="0"/>
              <a:t>respostas	NR</a:t>
            </a:r>
            <a:r>
              <a:rPr lang="pt-BR" sz="1200" smtClean="0"/>
              <a:t>: 2,3%</a:t>
            </a:r>
            <a:endParaRPr lang="pt-BR" sz="1200" dirty="0"/>
          </a:p>
        </p:txBody>
      </p:sp>
      <p:sp>
        <p:nvSpPr>
          <p:cNvPr id="13" name="Retângulo de cantos arredondados 12">
            <a:hlinkClick r:id="rId6" action="ppaction://hlinksldjump"/>
          </p:cNvPr>
          <p:cNvSpPr/>
          <p:nvPr/>
        </p:nvSpPr>
        <p:spPr>
          <a:xfrm>
            <a:off x="7092280" y="6230590"/>
            <a:ext cx="1368152" cy="51077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Comparação 2015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164288" y="216886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41,9%</a:t>
            </a:r>
            <a:endParaRPr lang="pt-BR" sz="1400" b="1" dirty="0"/>
          </a:p>
        </p:txBody>
      </p:sp>
      <p:sp>
        <p:nvSpPr>
          <p:cNvPr id="15" name="CaixaDeTexto 14"/>
          <p:cNvSpPr txBox="1"/>
          <p:nvPr/>
        </p:nvSpPr>
        <p:spPr>
          <a:xfrm rot="20791296">
            <a:off x="849539" y="2453305"/>
            <a:ext cx="1339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Média 8,1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94</a:t>
            </a:fld>
            <a:endParaRPr lang="pt-BR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6372200" y="6237312"/>
            <a:ext cx="2448272" cy="5623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200" dirty="0" smtClean="0"/>
              <a:t>Base 2015</a:t>
            </a:r>
            <a:r>
              <a:rPr lang="pt-BR" sz="1200" smtClean="0"/>
              <a:t>: 4.964 </a:t>
            </a:r>
            <a:r>
              <a:rPr lang="pt-BR" sz="1200" dirty="0" smtClean="0"/>
              <a:t>respondentes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200" dirty="0" smtClean="0"/>
              <a:t>Base 2016</a:t>
            </a:r>
            <a:r>
              <a:rPr lang="pt-BR" sz="1200" smtClean="0"/>
              <a:t>: 8.178 </a:t>
            </a:r>
            <a:r>
              <a:rPr lang="pt-BR" sz="1200" dirty="0" smtClean="0"/>
              <a:t>respondentes  </a:t>
            </a:r>
            <a:endParaRPr lang="pt-BR" sz="1200" dirty="0"/>
          </a:p>
        </p:txBody>
      </p:sp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451346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4000" dirty="0">
                <a:solidFill>
                  <a:schemeClr val="accent5">
                    <a:lumMod val="75000"/>
                  </a:schemeClr>
                </a:solidFill>
              </a:rPr>
              <a:t>Quando eu preciso, o </a:t>
            </a:r>
            <a:r>
              <a:rPr lang="pt-BR" sz="4000" dirty="0" smtClean="0">
                <a:solidFill>
                  <a:schemeClr val="accent5">
                    <a:lumMod val="75000"/>
                  </a:schemeClr>
                </a:solidFill>
              </a:rPr>
              <a:t>SEBRAE 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</a:rPr>
              <a:t>está sempre por perto disponível</a:t>
            </a:r>
          </a:p>
        </p:txBody>
      </p:sp>
      <p:sp>
        <p:nvSpPr>
          <p:cNvPr id="11" name="Espaço Reservado para Conteúdo 4"/>
          <p:cNvSpPr txBox="1">
            <a:spLocks/>
          </p:cNvSpPr>
          <p:nvPr/>
        </p:nvSpPr>
        <p:spPr>
          <a:xfrm>
            <a:off x="35496" y="6165304"/>
            <a:ext cx="6120680" cy="72008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</p:txBody>
      </p:sp>
      <p:pic>
        <p:nvPicPr>
          <p:cNvPr id="9" name="Imagem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19378"/>
            <a:ext cx="745326" cy="745326"/>
          </a:xfrm>
          <a:prstGeom prst="rect">
            <a:avLst/>
          </a:prstGeom>
        </p:spPr>
      </p:pic>
      <p:sp>
        <p:nvSpPr>
          <p:cNvPr id="12" name="Retângulo de cantos arredondados 11">
            <a:hlinkClick r:id="rId5" action="ppaction://hlinksldjump"/>
          </p:cNvPr>
          <p:cNvSpPr/>
          <p:nvPr/>
        </p:nvSpPr>
        <p:spPr>
          <a:xfrm>
            <a:off x="7092280" y="5726534"/>
            <a:ext cx="1918462" cy="510778"/>
          </a:xfrm>
          <a:prstGeom prst="roundRect">
            <a:avLst/>
          </a:prstGeom>
          <a:solidFill>
            <a:srgbClr val="5959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Resultados/comparação por Região/UF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4180003052"/>
              </p:ext>
            </p:extLst>
          </p:nvPr>
        </p:nvGraphicFramePr>
        <p:xfrm>
          <a:off x="539552" y="1484784"/>
          <a:ext cx="8064896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3361184" y="562560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smtClean="0"/>
              <a:t>No cálculo desta variável não foram consideradas as respostas NS/NR.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425896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95</a:t>
            </a:fld>
            <a:endParaRPr lang="pt-BR" dirty="0"/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-36512" y="6165304"/>
            <a:ext cx="4464496" cy="72008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200" dirty="0" smtClean="0"/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-36512" y="6165304"/>
            <a:ext cx="4392488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200" dirty="0" smtClean="0">
              <a:solidFill>
                <a:srgbClr val="FF0000"/>
              </a:solidFill>
            </a:endParaRPr>
          </a:p>
        </p:txBody>
      </p:sp>
      <p:sp>
        <p:nvSpPr>
          <p:cNvPr id="11" name="Título 2"/>
          <p:cNvSpPr>
            <a:spLocks noGrp="1"/>
          </p:cNvSpPr>
          <p:nvPr>
            <p:ph type="title"/>
          </p:nvPr>
        </p:nvSpPr>
        <p:spPr>
          <a:xfrm>
            <a:off x="-36512" y="-38570"/>
            <a:ext cx="9180512" cy="1451346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4000" dirty="0">
                <a:solidFill>
                  <a:schemeClr val="accent5">
                    <a:lumMod val="75000"/>
                  </a:schemeClr>
                </a:solidFill>
              </a:rPr>
              <a:t>Quando eu preciso, o </a:t>
            </a:r>
            <a:r>
              <a:rPr lang="pt-BR" sz="4000" dirty="0" smtClean="0">
                <a:solidFill>
                  <a:schemeClr val="accent5">
                    <a:lumMod val="75000"/>
                  </a:schemeClr>
                </a:solidFill>
              </a:rPr>
              <a:t>SEBRAE 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</a:rPr>
              <a:t>está sempre por perto disponível</a:t>
            </a:r>
          </a:p>
        </p:txBody>
      </p:sp>
      <p:sp>
        <p:nvSpPr>
          <p:cNvPr id="13" name="Espaço Reservado para Conteúdo 4"/>
          <p:cNvSpPr txBox="1">
            <a:spLocks/>
          </p:cNvSpPr>
          <p:nvPr/>
        </p:nvSpPr>
        <p:spPr>
          <a:xfrm>
            <a:off x="-36512" y="6264696"/>
            <a:ext cx="8496944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  <a:p>
            <a:pPr lvl="0"/>
            <a:endParaRPr lang="pt-BR" sz="12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151336"/>
              </p:ext>
            </p:extLst>
          </p:nvPr>
        </p:nvGraphicFramePr>
        <p:xfrm>
          <a:off x="971999" y="1268760"/>
          <a:ext cx="7200003" cy="23400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36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067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06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342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Centro-Oeste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MT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27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38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16,8%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19,4%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17,7%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15,2%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27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37,9%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27,6%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27,7%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27,6%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27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45,3%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53,0%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54,6%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57,2%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427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427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61487"/>
              </p:ext>
            </p:extLst>
          </p:nvPr>
        </p:nvGraphicFramePr>
        <p:xfrm>
          <a:off x="179512" y="3789040"/>
          <a:ext cx="8460004" cy="23400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11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5481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342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Nordeste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BA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CE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PB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16,5%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16,7%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17,4%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14,0%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13,1%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27,0%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32,0%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27,8%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32,6%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34,5%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56,5%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51,4%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54,8%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53,4%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52,4%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80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96</a:t>
            </a:fld>
            <a:endParaRPr lang="pt-BR" dirty="0"/>
          </a:p>
        </p:txBody>
      </p:sp>
      <p:sp>
        <p:nvSpPr>
          <p:cNvPr id="11" name="Título 2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1451346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4000" dirty="0">
                <a:solidFill>
                  <a:schemeClr val="accent5">
                    <a:lumMod val="75000"/>
                  </a:schemeClr>
                </a:solidFill>
              </a:rPr>
              <a:t>Quando eu preciso, o </a:t>
            </a:r>
            <a:r>
              <a:rPr lang="pt-BR" sz="4000" dirty="0" smtClean="0">
                <a:solidFill>
                  <a:schemeClr val="accent5">
                    <a:lumMod val="75000"/>
                  </a:schemeClr>
                </a:solidFill>
              </a:rPr>
              <a:t>SEBRAE 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</a:rPr>
              <a:t>está sempre por perto disponível</a:t>
            </a:r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-36512" y="6264696"/>
            <a:ext cx="8496944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  <a:p>
            <a:pPr lvl="0"/>
            <a:endParaRPr lang="pt-BR" sz="12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589505"/>
              </p:ext>
            </p:extLst>
          </p:nvPr>
        </p:nvGraphicFramePr>
        <p:xfrm>
          <a:off x="971999" y="1305022"/>
          <a:ext cx="7200003" cy="23400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36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6040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067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06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342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Nordeste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SE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15,1%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15,4%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28,4%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30,1%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28,1%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32,2%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52,8%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54,8%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63,3%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52,4%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633744"/>
              </p:ext>
            </p:extLst>
          </p:nvPr>
        </p:nvGraphicFramePr>
        <p:xfrm>
          <a:off x="179514" y="3825302"/>
          <a:ext cx="8459997" cy="23400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1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315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1954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495744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3342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AM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PA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12,3%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13,0%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10,4%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12,5%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21,9%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14,9%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24,8%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32,0%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31,2%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27,0%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33,6%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26,8%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30,5%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26,7%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55,7%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55,8%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59,5%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62,6%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53,9%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51,3%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56,8%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53,2%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58,3%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72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767"/>
            <a:ext cx="9144000" cy="690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97</a:t>
            </a:fld>
            <a:endParaRPr lang="pt-BR" dirty="0"/>
          </a:p>
        </p:txBody>
      </p:sp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-36512" y="-99392"/>
            <a:ext cx="9180512" cy="1451346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pt-BR" sz="4000" dirty="0">
                <a:solidFill>
                  <a:schemeClr val="accent5">
                    <a:lumMod val="75000"/>
                  </a:schemeClr>
                </a:solidFill>
              </a:rPr>
              <a:t>Quando eu preciso, o </a:t>
            </a:r>
            <a:r>
              <a:rPr lang="pt-BR" sz="4000" dirty="0" smtClean="0">
                <a:solidFill>
                  <a:schemeClr val="accent5">
                    <a:lumMod val="75000"/>
                  </a:schemeClr>
                </a:solidFill>
              </a:rPr>
              <a:t>SEBRAE 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</a:rPr>
              <a:t>está sempre por perto disponível</a:t>
            </a:r>
          </a:p>
        </p:txBody>
      </p:sp>
      <p:sp>
        <p:nvSpPr>
          <p:cNvPr id="10" name="Espaço Reservado para Conteúdo 4"/>
          <p:cNvSpPr txBox="1">
            <a:spLocks/>
          </p:cNvSpPr>
          <p:nvPr/>
        </p:nvSpPr>
        <p:spPr>
          <a:xfrm>
            <a:off x="-36512" y="6264696"/>
            <a:ext cx="8496944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Vou ler algumas frases e gostaria que o (a) Sr. (a) avaliasse o quanto concorda com cada uma delas, em uma escala de 0 a 10 onde 0 significa que “discorda totalmente” e 10 que “concorda totalmente”. Resposta estimulada e única.</a:t>
            </a:r>
          </a:p>
          <a:p>
            <a:pPr lvl="0"/>
            <a:endParaRPr lang="pt-BR" sz="1200" dirty="0"/>
          </a:p>
        </p:txBody>
      </p:sp>
      <p:pic>
        <p:nvPicPr>
          <p:cNvPr id="8" name="Imagem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-47767"/>
            <a:ext cx="745326" cy="745326"/>
          </a:xfrm>
          <a:prstGeom prst="rect">
            <a:avLst/>
          </a:prstGeom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575059"/>
              </p:ext>
            </p:extLst>
          </p:nvPr>
        </p:nvGraphicFramePr>
        <p:xfrm>
          <a:off x="971999" y="1233014"/>
          <a:ext cx="7200002" cy="23400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25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935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342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Sudeste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MG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RJ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</a:t>
                      </a:r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13,4%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19,5%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26,7%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20,2%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27,0%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27,2%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26,1%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28,4%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29,8%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57,3%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59,4%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54,4%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45,0%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974279"/>
              </p:ext>
            </p:extLst>
          </p:nvPr>
        </p:nvGraphicFramePr>
        <p:xfrm>
          <a:off x="1332000" y="3753294"/>
          <a:ext cx="6480001" cy="23400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996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134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342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Sul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34" marR="4434" marT="443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Período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Baixas (0-6)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18,1%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17,3%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18,7%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16,4%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Médias  (7-8)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27,4%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35,6%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29,9%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26,9%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32,5%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Notas Altas (9-10)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55,3%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54,2%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51,4%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56,7%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56,0%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428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58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792088"/>
            <a:ext cx="9180512" cy="6093296"/>
          </a:xfrm>
          <a:prstGeom prst="rect">
            <a:avLst/>
          </a:prstGeom>
        </p:spPr>
      </p:pic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1512168"/>
          </a:xfrm>
          <a:solidFill>
            <a:srgbClr val="0070C0"/>
          </a:solidFill>
        </p:spPr>
        <p:txBody>
          <a:bodyPr anchor="ctr"/>
          <a:lstStyle/>
          <a:p>
            <a:r>
              <a:rPr lang="pt-BR" sz="6000" dirty="0" smtClean="0">
                <a:solidFill>
                  <a:schemeClr val="bg1"/>
                </a:solidFill>
              </a:rPr>
              <a:t>Perfil dos entrevistados</a:t>
            </a:r>
            <a:endParaRPr lang="pt-BR" sz="6000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schemeClr val="bg1"/>
                </a:solidFill>
              </a:rPr>
              <a:t>98</a:t>
            </a:fld>
            <a:endParaRPr lang="pt-BR">
              <a:solidFill>
                <a:schemeClr val="bg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-36512" y="4293096"/>
            <a:ext cx="9176030" cy="2592288"/>
          </a:xfrm>
          <a:prstGeom prst="roundRect">
            <a:avLst/>
          </a:prstGeom>
          <a:solidFill>
            <a:srgbClr val="7F7F7F">
              <a:alpha val="94902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	O perfil dos entrevistados nesta pesquisa é formado principalmente por empregados de empresa privada, autônomos e aposentados. </a:t>
            </a:r>
          </a:p>
          <a:p>
            <a:pPr algn="ctr"/>
            <a:r>
              <a:rPr lang="pt-BR" sz="2000" dirty="0" smtClean="0"/>
              <a:t>Aqueles com maior intenção em abrir uma empresa são os autônomos, desempregados e os que já possuem um negócio. </a:t>
            </a:r>
          </a:p>
          <a:p>
            <a:pPr algn="ctr"/>
            <a:r>
              <a:rPr lang="pt-BR" sz="2000" dirty="0" smtClean="0"/>
              <a:t>Cerca de 60% têm ensino médio ou superior completos. </a:t>
            </a:r>
          </a:p>
          <a:p>
            <a:pPr algn="ctr"/>
            <a:r>
              <a:rPr lang="pt-BR" sz="2000" dirty="0" smtClean="0"/>
              <a:t>A média de moradores por residência é 3,5.</a:t>
            </a:r>
          </a:p>
          <a:p>
            <a:pPr algn="ctr"/>
            <a:r>
              <a:rPr lang="pt-BR" sz="2000" dirty="0" smtClean="0"/>
              <a:t>As médias de renda familiar e per capita são R$ 5.496,24  e R$ 1.570,35 respectivamente.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294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 anchor="ctr"/>
          <a:lstStyle/>
          <a:p>
            <a:r>
              <a:rPr lang="pt-BR" dirty="0" smtClean="0">
                <a:solidFill>
                  <a:srgbClr val="0070C0"/>
                </a:solidFill>
              </a:rPr>
              <a:t>Ocupação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99</a:t>
            </a:fld>
            <a:endParaRPr lang="pt-BR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-36512" y="6120680"/>
            <a:ext cx="6336704" cy="83671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Pergunta: Qual sua ocupação principal?</a:t>
            </a:r>
          </a:p>
          <a:p>
            <a:r>
              <a:rPr lang="pt-BR" sz="1200" dirty="0" smtClean="0"/>
              <a:t>Resposta única.</a:t>
            </a:r>
          </a:p>
          <a:p>
            <a:pPr lvl="0"/>
            <a:r>
              <a:rPr lang="pt-BR" sz="1200" dirty="0" smtClean="0"/>
              <a:t>Base</a:t>
            </a:r>
            <a:r>
              <a:rPr lang="pt-BR" sz="1200" smtClean="0"/>
              <a:t>: 10.302 </a:t>
            </a:r>
            <a:r>
              <a:rPr lang="pt-BR" sz="1200" dirty="0" smtClean="0"/>
              <a:t>respostas	NR: 3,1%</a:t>
            </a:r>
            <a:endParaRPr lang="pt-BR" sz="1200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360497475"/>
              </p:ext>
            </p:extLst>
          </p:nvPr>
        </p:nvGraphicFramePr>
        <p:xfrm>
          <a:off x="395536" y="1484784"/>
          <a:ext cx="874846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7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Ex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Executiv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xecutiv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23.xml><?xml version="1.0" encoding="utf-8"?>
<a:themeOverride xmlns:a="http://schemas.openxmlformats.org/drawingml/2006/main">
  <a:clrScheme name="Ex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Executiv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xecutiv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24.xml><?xml version="1.0" encoding="utf-8"?>
<a:themeOverride xmlns:a="http://schemas.openxmlformats.org/drawingml/2006/main">
  <a:clrScheme name="Ex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Executiv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xecutiv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8697</TotalTime>
  <Words>15669</Words>
  <Application>Microsoft Office PowerPoint</Application>
  <PresentationFormat>Apresentação na tela (4:3)</PresentationFormat>
  <Paragraphs>6751</Paragraphs>
  <Slides>113</Slides>
  <Notes>3</Notes>
  <HiddenSlides>59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113</vt:i4>
      </vt:variant>
    </vt:vector>
  </HeadingPairs>
  <TitlesOfParts>
    <vt:vector size="122" baseType="lpstr">
      <vt:lpstr>Aharoni</vt:lpstr>
      <vt:lpstr>Arial</vt:lpstr>
      <vt:lpstr>Arial Black</vt:lpstr>
      <vt:lpstr>Calibri</vt:lpstr>
      <vt:lpstr>Century Gothic</vt:lpstr>
      <vt:lpstr>Courier New</vt:lpstr>
      <vt:lpstr>Palatino Linotype</vt:lpstr>
      <vt:lpstr>Times New Roman</vt:lpstr>
      <vt:lpstr>Executivo</vt:lpstr>
      <vt:lpstr>Apresentação do PowerPoint</vt:lpstr>
      <vt:lpstr>Guia da Apresentação</vt:lpstr>
      <vt:lpstr>Objetivo e Plano de Pesquisa</vt:lpstr>
      <vt:lpstr>Amostra</vt:lpstr>
      <vt:lpstr>Apresentação do PowerPoint</vt:lpstr>
      <vt:lpstr>Lembrança espontânea de instituição que promova o empreendedorismo no Brasil </vt:lpstr>
      <vt:lpstr>Lembrança espontânea de instituição que promova o empreendedorismo no Brasil </vt:lpstr>
      <vt:lpstr>Conhecimento sobre o SEBRAE</vt:lpstr>
      <vt:lpstr>Apresentação do PowerPoint</vt:lpstr>
      <vt:lpstr>Conhece alguma instituição de apoio para pequena empresa (1º citação)</vt:lpstr>
      <vt:lpstr>Apresentação do PowerPoint</vt:lpstr>
      <vt:lpstr>Conhece alguma instituição de apoio para pequena empresa</vt:lpstr>
      <vt:lpstr>Conhece alguma instituição de apoio para pequena empresa</vt:lpstr>
      <vt:lpstr>Conhece alguma instituição de apoio para pequena empresa</vt:lpstr>
      <vt:lpstr>Qual instituição conhece (1º citação)</vt:lpstr>
      <vt:lpstr>Apoio para pequena empresa (2º citação)</vt:lpstr>
      <vt:lpstr>Apresentação do PowerPoint</vt:lpstr>
      <vt:lpstr>Já ouviu falar do SEBRAE (para os que não conhecem alguma instituição ou não citaram o SEBRAE)</vt:lpstr>
      <vt:lpstr>Já ouviu falar do SEBRAE (para os que não conhecem alguma instituição ou não citaram o SEBRAE)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Imagem do SEBRAE</vt:lpstr>
      <vt:lpstr>Imagem x Ocupação</vt:lpstr>
      <vt:lpstr>Imagem x Escolaridade</vt:lpstr>
      <vt:lpstr>Imagem x Idade</vt:lpstr>
      <vt:lpstr>O que pode ser melhorado?</vt:lpstr>
      <vt:lpstr>Imagem do SEBRAE</vt:lpstr>
      <vt:lpstr>Imagem do SEBRAE</vt:lpstr>
      <vt:lpstr>Imagem do SEBRAE</vt:lpstr>
      <vt:lpstr>Imagem do SEBRAE</vt:lpstr>
      <vt:lpstr>Apresentação do PowerPoint</vt:lpstr>
      <vt:lpstr>Índice de Imagem junto à sociedade Nacional 2010/2016</vt:lpstr>
      <vt:lpstr>Apresentação do PowerPoint</vt:lpstr>
      <vt:lpstr>Percepção do SEBRAE</vt:lpstr>
      <vt:lpstr>Percepção do SEBRAE Os produtos e serviços são bem divulgados</vt:lpstr>
      <vt:lpstr>Percepção do SEBRAE O SEBRAE é uma instituição social e ambientalmente responsável</vt:lpstr>
      <vt:lpstr>Percepção do SEBRAE O SEBRAE transmite credibilidade</vt:lpstr>
      <vt:lpstr>Percepção do SEBRAE O SEBRAE é uma organização transparente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Posicionamento da marca</vt:lpstr>
      <vt:lpstr>Posicionamento da marca (nota média)</vt:lpstr>
      <vt:lpstr>O SEBRAE é para empreendedores. Tanto para quem quer abrir quanto para quem já tem uma pequena empresa consolidada.</vt:lpstr>
      <vt:lpstr>O SEBRAE é para empreendedores. Tanto para quem quer abrir quanto para quem já tem uma pequena empresa consolidada.</vt:lpstr>
      <vt:lpstr>Apresentação do PowerPoint</vt:lpstr>
      <vt:lpstr>Apresentação do PowerPoint</vt:lpstr>
      <vt:lpstr>Apresentação do PowerPoint</vt:lpstr>
      <vt:lpstr>O conhecimento que o SEBRAE oferece aumenta decisivamente a chance de sucesso</vt:lpstr>
      <vt:lpstr>O conhecimento que o SEBRAE oferece aumenta decisivamente a chance de sucesso de um negócio</vt:lpstr>
      <vt:lpstr>O conhecimento que o SEBRAE oferece aumenta decisivamente a chance de sucesso de um negócio</vt:lpstr>
      <vt:lpstr>O conhecimento que o SEBRAE oferece aumenta decisivamente a chance de sucesso de um negócio</vt:lpstr>
      <vt:lpstr>O conhecimento que o SEBRAE oferece aumenta decisivamente a chance de sucesso de um negócio</vt:lpstr>
      <vt:lpstr>O conhecimento que o SEBRAE oferece aumenta decisivamente a chance de sucesso de um negócio</vt:lpstr>
      <vt:lpstr>É fácil fazer negócios com o SEBRAE</vt:lpstr>
      <vt:lpstr>É fácil fazer negócios com o SEBRAE, ou seja, é fácil acessar seus produtos e serviços</vt:lpstr>
      <vt:lpstr>É fácil fazer negócios com o SEBRAE, ou seja, é fácil acessar seus produtos e serviços</vt:lpstr>
      <vt:lpstr>É fácil fazer negócios com o SEBRAE, ou seja, é fácil acessar seus produtos e serviços</vt:lpstr>
      <vt:lpstr>É fácil fazer negócios com o SEBRAE, ou seja, é fácil acessar seus produtos e serviços</vt:lpstr>
      <vt:lpstr>É fácil fazer negócios com o SEBRAE, ou seja, é fácil acessar seus produtos e serviços</vt:lpstr>
      <vt:lpstr>Custo-benefício do SEBRAE</vt:lpstr>
      <vt:lpstr>Considero que os serviços do SEBRAE apresentam melhor custo-benefício do mercado</vt:lpstr>
      <vt:lpstr>Considero que os serviços do SEBRAE apresentam melhor custo-benefício do mercado</vt:lpstr>
      <vt:lpstr>Considero que os serviços do SEBRAE apresentam melhor custo-benefício do mercado</vt:lpstr>
      <vt:lpstr>Considero que os serviços do SEBRAE apresentam melhor custo-benefício do mercado</vt:lpstr>
      <vt:lpstr>Considero que os serviços do SEBRAE apresentam melhor custo-benefício do mercado</vt:lpstr>
      <vt:lpstr>O SEBRAE é o maior especialista em pequenas empresas no Brasil</vt:lpstr>
      <vt:lpstr>O SEBRAE é o maior especialista em pequenas empresas no Brasil</vt:lpstr>
      <vt:lpstr>O SEBRAE é o melhor especialista em pequenas empresas no Brasil</vt:lpstr>
      <vt:lpstr>O SEBRAE é o melhor especialista em pequenas empresas no Brasil</vt:lpstr>
      <vt:lpstr>O SEBRAE é o melhor especialista em pequenas empresas no Brasil</vt:lpstr>
      <vt:lpstr>O SEBRAE é o melhor especialista em pequenas empresas no Brasil</vt:lpstr>
      <vt:lpstr>O SEBRAE está sempre por perto disponível</vt:lpstr>
      <vt:lpstr>Quando eu preciso, o SEBRAE está sempre por perto disponível</vt:lpstr>
      <vt:lpstr>Quando eu preciso, o SEBRAE está sempre por perto disponível</vt:lpstr>
      <vt:lpstr>Quando eu preciso, o SEBRAE está sempre por perto disponível</vt:lpstr>
      <vt:lpstr>Quando eu preciso, o SEBRAE está sempre por perto disponível</vt:lpstr>
      <vt:lpstr>Quando eu preciso, o SEBRAE está sempre por perto disponível</vt:lpstr>
      <vt:lpstr>Perfil dos entrevistados</vt:lpstr>
      <vt:lpstr>Ocupação</vt:lpstr>
      <vt:lpstr>Pretende abrir uma empresa</vt:lpstr>
      <vt:lpstr> Pretende abrir empresa x Ocupação (% de respostas positivas)</vt:lpstr>
      <vt:lpstr>Renda familiar</vt:lpstr>
      <vt:lpstr>Quantidade de moradores na residência</vt:lpstr>
      <vt:lpstr>Renda Familiar Renda Per Capta</vt:lpstr>
      <vt:lpstr>Escolaridade</vt:lpstr>
      <vt:lpstr>Idade e Sexo</vt:lpstr>
      <vt:lpstr>Considerações Finais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Kennyston Costa Lago</cp:lastModifiedBy>
  <cp:revision>1051</cp:revision>
  <cp:lastPrinted>2016-11-16T13:32:41Z</cp:lastPrinted>
  <dcterms:created xsi:type="dcterms:W3CDTF">2016-09-21T16:59:58Z</dcterms:created>
  <dcterms:modified xsi:type="dcterms:W3CDTF">2017-01-11T15:53:05Z</dcterms:modified>
</cp:coreProperties>
</file>